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1287" r:id="rId2"/>
    <p:sldId id="1289" r:id="rId3"/>
    <p:sldId id="1315" r:id="rId4"/>
    <p:sldId id="1309" r:id="rId5"/>
    <p:sldId id="1310" r:id="rId6"/>
    <p:sldId id="1319" r:id="rId7"/>
    <p:sldId id="1316" r:id="rId8"/>
    <p:sldId id="1311" r:id="rId9"/>
    <p:sldId id="1312" r:id="rId10"/>
    <p:sldId id="1313" r:id="rId11"/>
    <p:sldId id="1314" r:id="rId12"/>
    <p:sldId id="1317" r:id="rId13"/>
    <p:sldId id="1298" r:id="rId14"/>
    <p:sldId id="1307" r:id="rId15"/>
    <p:sldId id="1306" r:id="rId16"/>
    <p:sldId id="1305" r:id="rId17"/>
    <p:sldId id="1318" r:id="rId18"/>
    <p:sldId id="1290" r:id="rId19"/>
    <p:sldId id="1296" r:id="rId20"/>
    <p:sldId id="1297" r:id="rId21"/>
    <p:sldId id="1303" r:id="rId22"/>
    <p:sldId id="1295" r:id="rId23"/>
    <p:sldId id="1299" r:id="rId24"/>
    <p:sldId id="1300" r:id="rId25"/>
    <p:sldId id="1301" r:id="rId26"/>
    <p:sldId id="1302" r:id="rId27"/>
    <p:sldId id="1304" r:id="rId28"/>
  </p:sldIdLst>
  <p:sldSz cx="12192000" cy="6858000"/>
  <p:notesSz cx="6797675" cy="9928225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李健" initials="李健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006600"/>
    <a:srgbClr val="003300"/>
    <a:srgbClr val="008000"/>
    <a:srgbClr val="000080"/>
    <a:srgbClr val="8B6914"/>
    <a:srgbClr val="FFD700"/>
    <a:srgbClr val="87CEFA"/>
    <a:srgbClr val="87CEEB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43" autoAdjust="0"/>
    <p:restoredTop sz="93357" autoAdjust="0"/>
  </p:normalViewPr>
  <p:slideViewPr>
    <p:cSldViewPr snapToGrid="0">
      <p:cViewPr>
        <p:scale>
          <a:sx n="100" d="100"/>
          <a:sy n="100" d="100"/>
        </p:scale>
        <p:origin x="996" y="420"/>
      </p:cViewPr>
      <p:guideLst>
        <p:guide orient="horz" pos="21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253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3"/>
          </p:nvPr>
        </p:nvSpPr>
        <p:spPr>
          <a:xfrm>
            <a:off x="3849689" y="9429752"/>
            <a:ext cx="2946400" cy="498475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r">
              <a:defRPr sz="1200"/>
            </a:lvl1pPr>
          </a:lstStyle>
          <a:p>
            <a:fld id="{E1B97FED-3B33-454F-BFBA-FDFFFE519F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4.png>
</file>

<file path=ppt/media/image16.png>
</file>

<file path=ppt/media/image18.png>
</file>

<file path=ppt/media/image2.png>
</file>

<file path=ppt/media/image2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3" tIns="45717" rIns="91433" bIns="45717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960"/>
            <a:ext cx="5438140" cy="3909239"/>
          </a:xfrm>
          <a:prstGeom prst="rect">
            <a:avLst/>
          </a:prstGeom>
        </p:spPr>
        <p:txBody>
          <a:bodyPr vert="horz" lIns="91433" tIns="45717" rIns="91433" bIns="45717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5"/>
          </p:nvPr>
        </p:nvSpPr>
        <p:spPr>
          <a:xfrm>
            <a:off x="3849689" y="9429752"/>
            <a:ext cx="2946400" cy="498475"/>
          </a:xfrm>
          <a:prstGeom prst="rect">
            <a:avLst/>
          </a:prstGeom>
        </p:spPr>
        <p:txBody>
          <a:bodyPr vert="horz" lIns="91433" tIns="45717" rIns="91433" bIns="45717" rtlCol="0" anchor="b"/>
          <a:lstStyle>
            <a:lvl1pPr algn="r">
              <a:defRPr sz="1200"/>
            </a:lvl1pPr>
          </a:lstStyle>
          <a:p>
            <a:fld id="{6C0B03D2-252E-440A-92C6-1A3AA43F96F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AB789E66-9EE8-45C4-969C-1AD4BAB626B3}"/>
              </a:ext>
            </a:extLst>
          </p:cNvPr>
          <p:cNvGrpSpPr/>
          <p:nvPr userDrawn="1"/>
        </p:nvGrpSpPr>
        <p:grpSpPr>
          <a:xfrm>
            <a:off x="1897490" y="633223"/>
            <a:ext cx="2697363" cy="1169551"/>
            <a:chOff x="1541296" y="2120042"/>
            <a:chExt cx="2697363" cy="1169551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ECFEE8EA-DD2B-4963-B956-D625A958287A}"/>
                </a:ext>
              </a:extLst>
            </p:cNvPr>
            <p:cNvSpPr txBox="1"/>
            <p:nvPr/>
          </p:nvSpPr>
          <p:spPr>
            <a:xfrm>
              <a:off x="1541296" y="2120042"/>
              <a:ext cx="268562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defRPr sz="48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dist"/>
              <a:r>
                <a:rPr lang="zh-CN" altLang="en-US" sz="4400" dirty="0">
                  <a:solidFill>
                    <a:srgbClr val="000080"/>
                  </a:solidFill>
                </a:rPr>
                <a:t>目录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412A8D7-32D5-4676-8F0E-973ED90BE719}"/>
                </a:ext>
              </a:extLst>
            </p:cNvPr>
            <p:cNvSpPr txBox="1"/>
            <p:nvPr/>
          </p:nvSpPr>
          <p:spPr>
            <a:xfrm>
              <a:off x="1553033" y="2889483"/>
              <a:ext cx="268562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dist">
                <a:defRPr sz="4800" b="1">
                  <a:solidFill>
                    <a:schemeClr val="bg1"/>
                  </a:solidFill>
                  <a:latin typeface="黑体-简" charset="-122"/>
                  <a:ea typeface="黑体-简" charset="-122"/>
                </a:defRPr>
              </a:lvl1pPr>
            </a:lstStyle>
            <a:p>
              <a:r>
                <a:rPr lang="en-US" altLang="zh-CN" sz="20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</a:t>
              </a:r>
              <a:endParaRPr lang="en-US" altLang="zh-CN" sz="2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89B7F526-3E2B-44C3-BB32-09E1807A9D12}"/>
              </a:ext>
            </a:extLst>
          </p:cNvPr>
          <p:cNvSpPr/>
          <p:nvPr userDrawn="1"/>
        </p:nvSpPr>
        <p:spPr>
          <a:xfrm>
            <a:off x="430060" y="3111597"/>
            <a:ext cx="3777119" cy="3531199"/>
          </a:xfrm>
          <a:prstGeom prst="rect">
            <a:avLst/>
          </a:prstGeom>
          <a:solidFill>
            <a:schemeClr val="bg1">
              <a:lumMod val="85000"/>
              <a:alpha val="3294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530F6620-6144-4094-BA39-A7D985BDD237}"/>
              </a:ext>
            </a:extLst>
          </p:cNvPr>
          <p:cNvSpPr/>
          <p:nvPr userDrawn="1"/>
        </p:nvSpPr>
        <p:spPr>
          <a:xfrm>
            <a:off x="5756329" y="862176"/>
            <a:ext cx="6435671" cy="360000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D2125DB-2320-4A79-AB1D-B1CDF02E7EBF}"/>
              </a:ext>
            </a:extLst>
          </p:cNvPr>
          <p:cNvSpPr/>
          <p:nvPr userDrawn="1"/>
        </p:nvSpPr>
        <p:spPr>
          <a:xfrm>
            <a:off x="0" y="862176"/>
            <a:ext cx="724277" cy="360000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1CA43C96-5BBF-4269-8965-211543D67CE4}"/>
              </a:ext>
            </a:extLst>
          </p:cNvPr>
          <p:cNvSpPr/>
          <p:nvPr userDrawn="1"/>
        </p:nvSpPr>
        <p:spPr>
          <a:xfrm>
            <a:off x="5756329" y="3111597"/>
            <a:ext cx="3302403" cy="3746403"/>
          </a:xfrm>
          <a:prstGeom prst="rect">
            <a:avLst/>
          </a:prstGeom>
          <a:solidFill>
            <a:schemeClr val="bg1">
              <a:lumMod val="85000"/>
              <a:alpha val="3294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177D2FA0-32D0-4A0E-9B1F-DD3F3955AA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241" t="-175" r="1" b="813"/>
          <a:stretch>
            <a:fillRect/>
          </a:stretch>
        </p:blipFill>
        <p:spPr>
          <a:xfrm>
            <a:off x="6096000" y="2097441"/>
            <a:ext cx="6095999" cy="3404966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F3CE2680-1551-4B35-8DC7-02A1D6263835}"/>
              </a:ext>
            </a:extLst>
          </p:cNvPr>
          <p:cNvSpPr/>
          <p:nvPr userDrawn="1"/>
        </p:nvSpPr>
        <p:spPr>
          <a:xfrm>
            <a:off x="984152" y="2042973"/>
            <a:ext cx="4218085" cy="3746403"/>
          </a:xfrm>
          <a:prstGeom prst="rect">
            <a:avLst/>
          </a:prstGeom>
          <a:solidFill>
            <a:schemeClr val="bg1">
              <a:lumMod val="85000"/>
              <a:alpha val="3294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E92EA742-75B9-497E-A355-A9184B345207}"/>
              </a:ext>
            </a:extLst>
          </p:cNvPr>
          <p:cNvSpPr txBox="1"/>
          <p:nvPr userDrawn="1"/>
        </p:nvSpPr>
        <p:spPr>
          <a:xfrm>
            <a:off x="0" y="0"/>
            <a:ext cx="12192000" cy="707886"/>
          </a:xfrm>
          <a:prstGeom prst="rect">
            <a:avLst/>
          </a:prstGeom>
          <a:solidFill>
            <a:srgbClr val="00008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i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                                 </a:t>
            </a:r>
            <a:r>
              <a:rPr lang="en-US" altLang="zh-CN" sz="4000" b="1" i="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   </a:t>
            </a:r>
            <a:endParaRPr lang="zh-CN" altLang="en-US" sz="3600" b="1" i="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B9159D1-2EA4-4639-8370-C0CE8F8C14C2}"/>
              </a:ext>
            </a:extLst>
          </p:cNvPr>
          <p:cNvSpPr/>
          <p:nvPr userDrawn="1"/>
        </p:nvSpPr>
        <p:spPr>
          <a:xfrm>
            <a:off x="7449574" y="6273944"/>
            <a:ext cx="4742426" cy="572158"/>
          </a:xfrm>
          <a:prstGeom prst="rect">
            <a:avLst/>
          </a:prstGeom>
          <a:solidFill>
            <a:srgbClr val="CECFD1"/>
          </a:solidFill>
          <a:ln>
            <a:solidFill>
              <a:srgbClr val="CE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直角三角形 29">
            <a:extLst>
              <a:ext uri="{FF2B5EF4-FFF2-40B4-BE49-F238E27FC236}">
                <a16:creationId xmlns:a16="http://schemas.microsoft.com/office/drawing/2014/main" id="{E2BD601E-40D8-4592-AB43-1E0DBFA006AC}"/>
              </a:ext>
            </a:extLst>
          </p:cNvPr>
          <p:cNvSpPr>
            <a:spLocks noChangeAspect="1"/>
          </p:cNvSpPr>
          <p:nvPr userDrawn="1"/>
        </p:nvSpPr>
        <p:spPr>
          <a:xfrm rot="16200000">
            <a:off x="6815074" y="6211600"/>
            <a:ext cx="556062" cy="712937"/>
          </a:xfrm>
          <a:prstGeom prst="rtTriangle">
            <a:avLst/>
          </a:prstGeom>
          <a:solidFill>
            <a:srgbClr val="CECFD1"/>
          </a:solidFill>
          <a:ln>
            <a:solidFill>
              <a:srgbClr val="CE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AE07EBD0-C908-49DB-9445-045D49C5C5A6}"/>
              </a:ext>
            </a:extLst>
          </p:cNvPr>
          <p:cNvSpPr/>
          <p:nvPr userDrawn="1"/>
        </p:nvSpPr>
        <p:spPr>
          <a:xfrm>
            <a:off x="11680723" y="6189882"/>
            <a:ext cx="511277" cy="7423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7FFC9438-A3A8-40D4-BB47-9E62D8A831A4}"/>
              </a:ext>
            </a:extLst>
          </p:cNvPr>
          <p:cNvSpPr/>
          <p:nvPr userDrawn="1"/>
        </p:nvSpPr>
        <p:spPr>
          <a:xfrm>
            <a:off x="9908930" y="5668771"/>
            <a:ext cx="2283070" cy="530943"/>
          </a:xfrm>
          <a:prstGeom prst="rect">
            <a:avLst/>
          </a:prstGeom>
          <a:solidFill>
            <a:srgbClr val="000080"/>
          </a:solidFill>
          <a:ln>
            <a:solidFill>
              <a:srgbClr val="004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C4280D9-D7C6-4995-94E2-3CFFCC6F3ABC}"/>
              </a:ext>
            </a:extLst>
          </p:cNvPr>
          <p:cNvSpPr txBox="1"/>
          <p:nvPr userDrawn="1"/>
        </p:nvSpPr>
        <p:spPr>
          <a:xfrm>
            <a:off x="8607737" y="6385515"/>
            <a:ext cx="3655168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200" b="1" dirty="0">
                <a:solidFill>
                  <a:schemeClr val="tx1"/>
                </a:solidFill>
                <a:latin typeface="+mj-ea"/>
                <a:ea typeface="+mj-ea"/>
                <a:cs typeface="+mn-ea"/>
                <a:sym typeface="+mn-lt"/>
              </a:rPr>
              <a:t>上海同制汽车科技有限公司</a:t>
            </a:r>
            <a:endParaRPr lang="en-US" altLang="zh-CN" sz="1200" b="1" dirty="0">
              <a:solidFill>
                <a:schemeClr val="tx1"/>
              </a:solidFill>
              <a:latin typeface="+mj-ea"/>
              <a:ea typeface="+mj-ea"/>
              <a:cs typeface="+mn-ea"/>
              <a:sym typeface="+mn-lt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100" b="1" i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Shanghai TigerTe Automobile Technology Co., Ltd. </a:t>
            </a:r>
            <a:endParaRPr lang="zh-CN" altLang="en-US" sz="1100" dirty="0">
              <a:solidFill>
                <a:schemeClr val="tx1"/>
              </a:solidFill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A5598868-FA65-4CAD-B659-D469931988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26298" t="1" r="25741" b="5337"/>
          <a:stretch/>
        </p:blipFill>
        <p:spPr>
          <a:xfrm>
            <a:off x="9908930" y="72858"/>
            <a:ext cx="1973667" cy="53094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11A56EAB-9014-4E69-AAD8-753048093C9C}"/>
              </a:ext>
            </a:extLst>
          </p:cNvPr>
          <p:cNvGrpSpPr/>
          <p:nvPr userDrawn="1"/>
        </p:nvGrpSpPr>
        <p:grpSpPr>
          <a:xfrm>
            <a:off x="-306" y="6359571"/>
            <a:ext cx="12192000" cy="564104"/>
            <a:chOff x="-306" y="6359571"/>
            <a:chExt cx="12192000" cy="56410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431A497A-9DA9-4656-954F-F509EB4B29CE}"/>
                </a:ext>
              </a:extLst>
            </p:cNvPr>
            <p:cNvSpPr/>
            <p:nvPr userDrawn="1"/>
          </p:nvSpPr>
          <p:spPr>
            <a:xfrm>
              <a:off x="-306" y="6359571"/>
              <a:ext cx="12192000" cy="504000"/>
            </a:xfrm>
            <a:prstGeom prst="rect">
              <a:avLst/>
            </a:prstGeom>
            <a:solidFill>
              <a:srgbClr val="000080"/>
            </a:solidFill>
            <a:ln>
              <a:solidFill>
                <a:srgbClr val="004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29573D80-5C86-4EC5-A51D-6E728699912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974194" y="6362794"/>
              <a:ext cx="4115157" cy="560881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432000" indent="-432000">
              <a:buFont typeface="Wingdings" panose="05000000000000000000" pitchFamily="2" charset="2"/>
              <a:buChar char="Ø"/>
              <a:defRPr/>
            </a:lvl1pPr>
            <a:lvl2pPr marL="864000" indent="-432000">
              <a:buFont typeface="Wingdings" panose="05000000000000000000" pitchFamily="2" charset="2"/>
              <a:buChar char="Ø"/>
              <a:defRPr/>
            </a:lvl2pPr>
            <a:lvl3pPr marL="1116000" indent="-252000">
              <a:buFont typeface="Wingdings" panose="05000000000000000000" pitchFamily="2" charset="2"/>
              <a:buChar char="Ø"/>
              <a:defRPr/>
            </a:lvl3pPr>
            <a:lvl4pPr marL="1600200" indent="-228600">
              <a:buFont typeface="Wingdings" panose="05000000000000000000" pitchFamily="2" charset="2"/>
              <a:buChar char="Ø"/>
              <a:defRPr/>
            </a:lvl4pPr>
            <a:lvl5pPr marL="2057400" indent="-228600">
              <a:buFont typeface="Wingdings" panose="05000000000000000000" pitchFamily="2" charset="2"/>
              <a:buChar char="Ø"/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Page </a:t>
            </a:r>
            <a:fld id="{9A004E8C-C2F0-4CA4-82AC-4FB7E692F36B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1345511-5153-4BA9-B8C8-F5C87EE9E446}"/>
              </a:ext>
            </a:extLst>
          </p:cNvPr>
          <p:cNvGrpSpPr/>
          <p:nvPr userDrawn="1"/>
        </p:nvGrpSpPr>
        <p:grpSpPr>
          <a:xfrm>
            <a:off x="297731" y="726267"/>
            <a:ext cx="11595926" cy="0"/>
            <a:chOff x="297731" y="844478"/>
            <a:chExt cx="11595926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9DF8A425-83CF-4C63-ABD4-1C337C1E3F39}"/>
                </a:ext>
              </a:extLst>
            </p:cNvPr>
            <p:cNvCxnSpPr/>
            <p:nvPr/>
          </p:nvCxnSpPr>
          <p:spPr>
            <a:xfrm>
              <a:off x="297731" y="844478"/>
              <a:ext cx="11595926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D5158D56-9A20-4AD7-8D0A-B5ED7D278004}"/>
                </a:ext>
              </a:extLst>
            </p:cNvPr>
            <p:cNvCxnSpPr/>
            <p:nvPr/>
          </p:nvCxnSpPr>
          <p:spPr>
            <a:xfrm>
              <a:off x="1276423" y="844478"/>
              <a:ext cx="9501515" cy="0"/>
            </a:xfrm>
            <a:prstGeom prst="line">
              <a:avLst/>
            </a:prstGeom>
            <a:ln w="28575">
              <a:solidFill>
                <a:srgbClr val="000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28370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7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C5BF8B39-DAFB-43DF-9C00-8CC709B7A42B}"/>
              </a:ext>
            </a:extLst>
          </p:cNvPr>
          <p:cNvGrpSpPr/>
          <p:nvPr userDrawn="1"/>
        </p:nvGrpSpPr>
        <p:grpSpPr>
          <a:xfrm>
            <a:off x="-306" y="6359571"/>
            <a:ext cx="12192000" cy="564104"/>
            <a:chOff x="-306" y="6359571"/>
            <a:chExt cx="12192000" cy="56410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5125AAC-7840-4284-AF10-7381BDC0845A}"/>
                </a:ext>
              </a:extLst>
            </p:cNvPr>
            <p:cNvSpPr/>
            <p:nvPr userDrawn="1"/>
          </p:nvSpPr>
          <p:spPr>
            <a:xfrm>
              <a:off x="-306" y="6359571"/>
              <a:ext cx="12192000" cy="504000"/>
            </a:xfrm>
            <a:prstGeom prst="rect">
              <a:avLst/>
            </a:prstGeom>
            <a:solidFill>
              <a:srgbClr val="000080"/>
            </a:solidFill>
            <a:ln>
              <a:solidFill>
                <a:srgbClr val="004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52F77D2C-DD8C-4F8A-ABAE-E88D6F717B7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974194" y="6362794"/>
              <a:ext cx="4115157" cy="560881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297731" y="836613"/>
            <a:ext cx="5722069" cy="5340350"/>
          </a:xfrm>
        </p:spPr>
        <p:txBody>
          <a:bodyPr/>
          <a:lstStyle>
            <a:lvl1pPr marL="432000" indent="-432000">
              <a:buFont typeface="Wingdings" panose="05000000000000000000" pitchFamily="2" charset="2"/>
              <a:buChar char="Ø"/>
              <a:defRPr/>
            </a:lvl1pPr>
            <a:lvl2pPr marL="864000" indent="-432000">
              <a:buFont typeface="Wingdings" panose="05000000000000000000" pitchFamily="2" charset="2"/>
              <a:buChar char="Ø"/>
              <a:defRPr/>
            </a:lvl2pPr>
            <a:lvl3pPr marL="1143000" indent="-228600">
              <a:buFont typeface="Wingdings" panose="05000000000000000000" pitchFamily="2" charset="2"/>
              <a:buChar char="Ø"/>
              <a:defRPr/>
            </a:lvl3pPr>
            <a:lvl4pPr marL="1600200" indent="-228600">
              <a:buFont typeface="Wingdings" panose="05000000000000000000" pitchFamily="2" charset="2"/>
              <a:buChar char="Ø"/>
              <a:defRPr/>
            </a:lvl4pPr>
            <a:lvl5pPr marL="2057400" indent="-228600">
              <a:buFont typeface="Wingdings" panose="05000000000000000000" pitchFamily="2" charset="2"/>
              <a:buChar char="Ø"/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199" y="836613"/>
            <a:ext cx="5721457" cy="5340350"/>
          </a:xfrm>
        </p:spPr>
        <p:txBody>
          <a:bodyPr/>
          <a:lstStyle>
            <a:lvl1pPr marL="432000" indent="-432000">
              <a:buFont typeface="Wingdings" panose="05000000000000000000" pitchFamily="2" charset="2"/>
              <a:buChar char="Ø"/>
              <a:defRPr/>
            </a:lvl1pPr>
            <a:lvl2pPr marL="864000" indent="-432000">
              <a:buFont typeface="Wingdings" panose="05000000000000000000" pitchFamily="2" charset="2"/>
              <a:buChar char="Ø"/>
              <a:defRPr/>
            </a:lvl2pPr>
            <a:lvl3pPr marL="1143000" indent="-228600">
              <a:buFont typeface="Wingdings" panose="05000000000000000000" pitchFamily="2" charset="2"/>
              <a:buChar char="Ø"/>
              <a:defRPr/>
            </a:lvl3pPr>
            <a:lvl4pPr marL="1600200" indent="-228600">
              <a:buFont typeface="Wingdings" panose="05000000000000000000" pitchFamily="2" charset="2"/>
              <a:buChar char="Ø"/>
              <a:defRPr/>
            </a:lvl4pPr>
            <a:lvl5pPr marL="2057400" indent="-228600">
              <a:buFont typeface="Wingdings" panose="05000000000000000000" pitchFamily="2" charset="2"/>
              <a:buChar char="Ø"/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137D-0582-40E5-BFDF-5986F650033B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Page </a:t>
            </a:r>
            <a:fld id="{9A004E8C-C2F0-4CA4-82AC-4FB7E692F36B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5EE3496-A910-475C-8926-316B7B3818E8}"/>
              </a:ext>
            </a:extLst>
          </p:cNvPr>
          <p:cNvGrpSpPr/>
          <p:nvPr userDrawn="1"/>
        </p:nvGrpSpPr>
        <p:grpSpPr>
          <a:xfrm>
            <a:off x="297731" y="726267"/>
            <a:ext cx="11595926" cy="0"/>
            <a:chOff x="297731" y="844478"/>
            <a:chExt cx="11595926" cy="0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E7310069-040A-462C-B2DE-64634EE73BC3}"/>
                </a:ext>
              </a:extLst>
            </p:cNvPr>
            <p:cNvCxnSpPr/>
            <p:nvPr/>
          </p:nvCxnSpPr>
          <p:spPr>
            <a:xfrm>
              <a:off x="297731" y="844478"/>
              <a:ext cx="11595926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AB0FB91D-2A2E-4203-8377-BAF24810E0A6}"/>
                </a:ext>
              </a:extLst>
            </p:cNvPr>
            <p:cNvCxnSpPr/>
            <p:nvPr/>
          </p:nvCxnSpPr>
          <p:spPr>
            <a:xfrm>
              <a:off x="1276423" y="844478"/>
              <a:ext cx="9501515" cy="0"/>
            </a:xfrm>
            <a:prstGeom prst="line">
              <a:avLst/>
            </a:prstGeom>
            <a:ln w="28575">
              <a:solidFill>
                <a:srgbClr val="000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7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FA1826C3-9514-4F9B-94FD-B64AFC74BFD6}"/>
              </a:ext>
            </a:extLst>
          </p:cNvPr>
          <p:cNvGrpSpPr/>
          <p:nvPr userDrawn="1"/>
        </p:nvGrpSpPr>
        <p:grpSpPr>
          <a:xfrm>
            <a:off x="-306" y="6359571"/>
            <a:ext cx="12192000" cy="564104"/>
            <a:chOff x="-306" y="6359571"/>
            <a:chExt cx="12192000" cy="564104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41988F1C-61F3-4F48-80CE-7C08BB0DE285}"/>
                </a:ext>
              </a:extLst>
            </p:cNvPr>
            <p:cNvSpPr/>
            <p:nvPr userDrawn="1"/>
          </p:nvSpPr>
          <p:spPr>
            <a:xfrm>
              <a:off x="-306" y="6359571"/>
              <a:ext cx="12192000" cy="504000"/>
            </a:xfrm>
            <a:prstGeom prst="rect">
              <a:avLst/>
            </a:prstGeom>
            <a:solidFill>
              <a:srgbClr val="000080"/>
            </a:solidFill>
            <a:ln>
              <a:solidFill>
                <a:srgbClr val="004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0C2C6F90-5753-4705-8F12-1986C67A45B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974194" y="6362794"/>
              <a:ext cx="4115157" cy="560881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96E0F-FCB4-41EC-9BF9-B5B72C4D4CBE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Page </a:t>
            </a:r>
            <a:fld id="{9A004E8C-C2F0-4CA4-82AC-4FB7E692F36B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966E9A7A-C85E-4031-9AB6-E22B74586A61}"/>
              </a:ext>
            </a:extLst>
          </p:cNvPr>
          <p:cNvSpPr txBox="1">
            <a:spLocks/>
          </p:cNvSpPr>
          <p:nvPr userDrawn="1"/>
        </p:nvSpPr>
        <p:spPr>
          <a:xfrm>
            <a:off x="297731" y="836613"/>
            <a:ext cx="11595926" cy="20793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>
            <a:extLst>
              <a:ext uri="{FF2B5EF4-FFF2-40B4-BE49-F238E27FC236}">
                <a16:creationId xmlns:a16="http://schemas.microsoft.com/office/drawing/2014/main" id="{CA06824C-E3CF-4FF4-9CA7-C077B1D2194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7731" y="3097385"/>
            <a:ext cx="11595926" cy="29922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ED5FC95-1F81-412D-A5A1-6BDB6CA3D176}"/>
              </a:ext>
            </a:extLst>
          </p:cNvPr>
          <p:cNvGrpSpPr/>
          <p:nvPr userDrawn="1"/>
        </p:nvGrpSpPr>
        <p:grpSpPr>
          <a:xfrm>
            <a:off x="297731" y="726267"/>
            <a:ext cx="11595926" cy="0"/>
            <a:chOff x="297731" y="844478"/>
            <a:chExt cx="11595926" cy="0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879A2B23-C993-494B-A37C-3D71E0F199D8}"/>
                </a:ext>
              </a:extLst>
            </p:cNvPr>
            <p:cNvCxnSpPr/>
            <p:nvPr/>
          </p:nvCxnSpPr>
          <p:spPr>
            <a:xfrm>
              <a:off x="297731" y="844478"/>
              <a:ext cx="11595926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5159BCF1-E5D4-423E-AA87-147C79169AD2}"/>
                </a:ext>
              </a:extLst>
            </p:cNvPr>
            <p:cNvCxnSpPr/>
            <p:nvPr/>
          </p:nvCxnSpPr>
          <p:spPr>
            <a:xfrm>
              <a:off x="1276423" y="844478"/>
              <a:ext cx="9501515" cy="0"/>
            </a:xfrm>
            <a:prstGeom prst="line">
              <a:avLst/>
            </a:prstGeom>
            <a:ln w="28575">
              <a:solidFill>
                <a:srgbClr val="000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7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959B3126-9F8D-4B78-A1AB-D55EA419A948}"/>
              </a:ext>
            </a:extLst>
          </p:cNvPr>
          <p:cNvGrpSpPr/>
          <p:nvPr userDrawn="1"/>
        </p:nvGrpSpPr>
        <p:grpSpPr>
          <a:xfrm>
            <a:off x="-306" y="6359571"/>
            <a:ext cx="12192000" cy="564104"/>
            <a:chOff x="-306" y="6359571"/>
            <a:chExt cx="12192000" cy="564104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C6F56623-8F66-4C87-884C-CEC9512D3FFD}"/>
                </a:ext>
              </a:extLst>
            </p:cNvPr>
            <p:cNvSpPr/>
            <p:nvPr userDrawn="1"/>
          </p:nvSpPr>
          <p:spPr>
            <a:xfrm>
              <a:off x="-306" y="6359571"/>
              <a:ext cx="12192000" cy="504000"/>
            </a:xfrm>
            <a:prstGeom prst="rect">
              <a:avLst/>
            </a:prstGeom>
            <a:solidFill>
              <a:srgbClr val="000080"/>
            </a:solidFill>
            <a:ln>
              <a:solidFill>
                <a:srgbClr val="004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2967C148-1CCF-4275-AFAB-762F8EC195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974194" y="6362794"/>
              <a:ext cx="4115157" cy="560881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68690-794A-4A02-8E32-34F47D40BFF7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Page </a:t>
            </a:r>
            <a:fld id="{9A004E8C-C2F0-4CA4-82AC-4FB7E692F36B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A0E6AF7-FA24-4385-A27D-4A46012F43C9}"/>
              </a:ext>
            </a:extLst>
          </p:cNvPr>
          <p:cNvGrpSpPr/>
          <p:nvPr userDrawn="1"/>
        </p:nvGrpSpPr>
        <p:grpSpPr>
          <a:xfrm>
            <a:off x="297731" y="726267"/>
            <a:ext cx="11595926" cy="0"/>
            <a:chOff x="297731" y="844478"/>
            <a:chExt cx="11595926" cy="0"/>
          </a:xfrm>
        </p:grpSpPr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EAADF5F6-7836-4D62-8CCE-2219C8F21FD7}"/>
                </a:ext>
              </a:extLst>
            </p:cNvPr>
            <p:cNvCxnSpPr/>
            <p:nvPr/>
          </p:nvCxnSpPr>
          <p:spPr>
            <a:xfrm>
              <a:off x="297731" y="844478"/>
              <a:ext cx="11595926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393BCE2D-3AAD-40A3-8C2D-19210C9D5F68}"/>
                </a:ext>
              </a:extLst>
            </p:cNvPr>
            <p:cNvCxnSpPr/>
            <p:nvPr/>
          </p:nvCxnSpPr>
          <p:spPr>
            <a:xfrm>
              <a:off x="1276423" y="844478"/>
              <a:ext cx="9501515" cy="0"/>
            </a:xfrm>
            <a:prstGeom prst="line">
              <a:avLst/>
            </a:prstGeom>
            <a:ln w="28575">
              <a:solidFill>
                <a:srgbClr val="000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F7548641-7A71-41A8-92EF-B4AA4A43D854}"/>
              </a:ext>
            </a:extLst>
          </p:cNvPr>
          <p:cNvGrpSpPr/>
          <p:nvPr userDrawn="1"/>
        </p:nvGrpSpPr>
        <p:grpSpPr>
          <a:xfrm>
            <a:off x="-306" y="6359571"/>
            <a:ext cx="12192000" cy="564104"/>
            <a:chOff x="-306" y="6359571"/>
            <a:chExt cx="12192000" cy="564104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700226B-2B7E-4C6D-87DA-01388839462E}"/>
                </a:ext>
              </a:extLst>
            </p:cNvPr>
            <p:cNvSpPr/>
            <p:nvPr userDrawn="1"/>
          </p:nvSpPr>
          <p:spPr>
            <a:xfrm>
              <a:off x="-306" y="6359571"/>
              <a:ext cx="12192000" cy="504000"/>
            </a:xfrm>
            <a:prstGeom prst="rect">
              <a:avLst/>
            </a:prstGeom>
            <a:solidFill>
              <a:srgbClr val="000080"/>
            </a:solidFill>
            <a:ln>
              <a:solidFill>
                <a:srgbClr val="004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495B82C7-4C13-4580-B72D-16B7FEAA5CB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974194" y="6362794"/>
              <a:ext cx="4115157" cy="560881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4800" y="836613"/>
            <a:ext cx="472440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836613"/>
            <a:ext cx="6704012" cy="5320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304800" y="2682240"/>
            <a:ext cx="4724400" cy="34747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03EA-62EF-4BC3-B705-64776378CF21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 dirty="0"/>
              <a:t>Page </a:t>
            </a:r>
            <a:fld id="{9A004E8C-C2F0-4CA4-82AC-4FB7E692F36B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30D7C0C5-3693-45F5-92F3-A2282584E944}"/>
              </a:ext>
            </a:extLst>
          </p:cNvPr>
          <p:cNvSpPr txBox="1">
            <a:spLocks/>
          </p:cNvSpPr>
          <p:nvPr userDrawn="1"/>
        </p:nvSpPr>
        <p:spPr>
          <a:xfrm>
            <a:off x="297731" y="94346"/>
            <a:ext cx="11595926" cy="5608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CEB1F3F-206A-4491-900C-9670199677A3}"/>
              </a:ext>
            </a:extLst>
          </p:cNvPr>
          <p:cNvGrpSpPr/>
          <p:nvPr userDrawn="1"/>
        </p:nvGrpSpPr>
        <p:grpSpPr>
          <a:xfrm>
            <a:off x="297731" y="726267"/>
            <a:ext cx="11595926" cy="0"/>
            <a:chOff x="297731" y="844478"/>
            <a:chExt cx="11595926" cy="0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A15AB987-70C5-4D8C-8FFE-B496488CC3C2}"/>
                </a:ext>
              </a:extLst>
            </p:cNvPr>
            <p:cNvCxnSpPr/>
            <p:nvPr/>
          </p:nvCxnSpPr>
          <p:spPr>
            <a:xfrm>
              <a:off x="297731" y="844478"/>
              <a:ext cx="11595926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1C6BA763-8EBD-408D-8F77-7B432D8C02D4}"/>
                </a:ext>
              </a:extLst>
            </p:cNvPr>
            <p:cNvCxnSpPr/>
            <p:nvPr/>
          </p:nvCxnSpPr>
          <p:spPr>
            <a:xfrm>
              <a:off x="1276423" y="844478"/>
              <a:ext cx="9501515" cy="0"/>
            </a:xfrm>
            <a:prstGeom prst="line">
              <a:avLst/>
            </a:prstGeom>
            <a:ln w="28575">
              <a:solidFill>
                <a:srgbClr val="000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7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9B71CAEC-3B26-4ED2-BDB4-AA513698DF3C}"/>
              </a:ext>
            </a:extLst>
          </p:cNvPr>
          <p:cNvGrpSpPr/>
          <p:nvPr userDrawn="1"/>
        </p:nvGrpSpPr>
        <p:grpSpPr>
          <a:xfrm>
            <a:off x="-306" y="6359571"/>
            <a:ext cx="12192000" cy="564104"/>
            <a:chOff x="-306" y="6359571"/>
            <a:chExt cx="12192000" cy="564104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F3390349-0ACB-4C41-913C-46854F502A23}"/>
                </a:ext>
              </a:extLst>
            </p:cNvPr>
            <p:cNvSpPr/>
            <p:nvPr userDrawn="1"/>
          </p:nvSpPr>
          <p:spPr>
            <a:xfrm>
              <a:off x="-306" y="6359571"/>
              <a:ext cx="12192000" cy="504000"/>
            </a:xfrm>
            <a:prstGeom prst="rect">
              <a:avLst/>
            </a:prstGeom>
            <a:solidFill>
              <a:srgbClr val="000080"/>
            </a:solidFill>
            <a:ln>
              <a:solidFill>
                <a:srgbClr val="0043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DF8BDCC3-BE21-479E-A878-2372541C7A4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3974194" y="6362794"/>
              <a:ext cx="4115157" cy="560881"/>
            </a:xfrm>
            <a:prstGeom prst="rect">
              <a:avLst/>
            </a:prstGeom>
          </p:spPr>
        </p:pic>
      </p:grp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8336FF-AB9C-4F0E-A10E-02E7146C6A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8450" y="896822"/>
            <a:ext cx="11595100" cy="533650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5" name="日期占位符 14">
            <a:extLst>
              <a:ext uri="{FF2B5EF4-FFF2-40B4-BE49-F238E27FC236}">
                <a16:creationId xmlns:a16="http://schemas.microsoft.com/office/drawing/2014/main" id="{E7CF220E-B763-416B-A60E-D441BEB4B87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4816" y="643223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fld id="{EE7A3C57-6A7D-4D89-81AF-C15DFDD47FCE}" type="datetime1">
              <a:rPr lang="zh-CN" altLang="en-US" smtClean="0"/>
              <a:t>2024/5/14</a:t>
            </a:fld>
            <a:endParaRPr lang="zh-CN" altLang="en-US" dirty="0"/>
          </a:p>
        </p:txBody>
      </p:sp>
      <p:sp>
        <p:nvSpPr>
          <p:cNvPr id="17" name="灯片编号占位符 16">
            <a:extLst>
              <a:ext uri="{FF2B5EF4-FFF2-40B4-BE49-F238E27FC236}">
                <a16:creationId xmlns:a16="http://schemas.microsoft.com/office/drawing/2014/main" id="{53071CC0-5A3E-46DF-B8EB-F217F971044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311466" y="643223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altLang="zh-CN" dirty="0"/>
              <a:t>Page </a:t>
            </a:r>
            <a:fld id="{819655D9-B144-4998-A234-6D60F50F345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8" name="标题 17">
            <a:extLst>
              <a:ext uri="{FF2B5EF4-FFF2-40B4-BE49-F238E27FC236}">
                <a16:creationId xmlns:a16="http://schemas.microsoft.com/office/drawing/2014/main" id="{5D152B7E-1DE9-4C0A-82EC-F8A06808D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731" y="152335"/>
            <a:ext cx="10515600" cy="5602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E3D00169-F029-4C1E-9EBE-DCC5D4280B8C}"/>
              </a:ext>
            </a:extLst>
          </p:cNvPr>
          <p:cNvGrpSpPr/>
          <p:nvPr userDrawn="1"/>
        </p:nvGrpSpPr>
        <p:grpSpPr>
          <a:xfrm>
            <a:off x="297731" y="726267"/>
            <a:ext cx="11595926" cy="0"/>
            <a:chOff x="297731" y="844478"/>
            <a:chExt cx="11595926" cy="0"/>
          </a:xfrm>
        </p:grpSpPr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A37BB2C7-C589-442E-B478-70719565DBC2}"/>
                </a:ext>
              </a:extLst>
            </p:cNvPr>
            <p:cNvCxnSpPr/>
            <p:nvPr/>
          </p:nvCxnSpPr>
          <p:spPr>
            <a:xfrm>
              <a:off x="297731" y="844478"/>
              <a:ext cx="11595926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CEB5AD66-3AB4-4367-A3F4-86AADE235191}"/>
                </a:ext>
              </a:extLst>
            </p:cNvPr>
            <p:cNvCxnSpPr/>
            <p:nvPr/>
          </p:nvCxnSpPr>
          <p:spPr>
            <a:xfrm>
              <a:off x="1276423" y="844478"/>
              <a:ext cx="9501515" cy="0"/>
            </a:xfrm>
            <a:prstGeom prst="line">
              <a:avLst/>
            </a:prstGeom>
            <a:ln w="28575">
              <a:solidFill>
                <a:srgbClr val="000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6646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A2F07D5D-CBAA-4D6E-8013-1A4E61EDB1C4}"/>
              </a:ext>
            </a:extLst>
          </p:cNvPr>
          <p:cNvSpPr/>
          <p:nvPr userDrawn="1"/>
        </p:nvSpPr>
        <p:spPr>
          <a:xfrm>
            <a:off x="-306" y="6362792"/>
            <a:ext cx="12192000" cy="504000"/>
          </a:xfrm>
          <a:prstGeom prst="rect">
            <a:avLst/>
          </a:prstGeom>
          <a:solidFill>
            <a:srgbClr val="000080"/>
          </a:solidFill>
          <a:ln>
            <a:solidFill>
              <a:srgbClr val="0043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71F80B3-6FF8-4D92-8295-209542E832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74194" y="6362794"/>
            <a:ext cx="4115157" cy="560881"/>
          </a:xfrm>
          <a:prstGeom prst="rect">
            <a:avLst/>
          </a:prstGeom>
        </p:spPr>
      </p:pic>
      <p:sp>
        <p:nvSpPr>
          <p:cNvPr id="18" name="标题 17">
            <a:extLst>
              <a:ext uri="{FF2B5EF4-FFF2-40B4-BE49-F238E27FC236}">
                <a16:creationId xmlns:a16="http://schemas.microsoft.com/office/drawing/2014/main" id="{5D152B7E-1DE9-4C0A-82EC-F8A06808D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731" y="152335"/>
            <a:ext cx="10515600" cy="5602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2" name="竖排标题 1">
            <a:extLst>
              <a:ext uri="{FF2B5EF4-FFF2-40B4-BE49-F238E27FC236}">
                <a16:creationId xmlns:a16="http://schemas.microsoft.com/office/drawing/2014/main" id="{E99DC9E6-4052-4F72-A696-E1F4BAA5BB92}"/>
              </a:ext>
            </a:extLst>
          </p:cNvPr>
          <p:cNvSpPr txBox="1">
            <a:spLocks/>
          </p:cNvSpPr>
          <p:nvPr userDrawn="1"/>
        </p:nvSpPr>
        <p:spPr>
          <a:xfrm>
            <a:off x="9072454" y="836613"/>
            <a:ext cx="2823538" cy="5353904"/>
          </a:xfrm>
          <a:prstGeom prst="rect">
            <a:avLst/>
          </a:prstGeom>
        </p:spPr>
        <p:txBody>
          <a:bodyPr vert="eaVert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3" name="竖排文字占位符 2">
            <a:extLst>
              <a:ext uri="{FF2B5EF4-FFF2-40B4-BE49-F238E27FC236}">
                <a16:creationId xmlns:a16="http://schemas.microsoft.com/office/drawing/2014/main" id="{BC4FEE99-69E1-422D-B728-4391F9A25979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297730" y="836613"/>
            <a:ext cx="8306931" cy="5353903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1FA259F0-F330-437A-8CCA-4A01C826B8D8}"/>
              </a:ext>
            </a:extLst>
          </p:cNvPr>
          <p:cNvGrpSpPr/>
          <p:nvPr userDrawn="1"/>
        </p:nvGrpSpPr>
        <p:grpSpPr>
          <a:xfrm>
            <a:off x="297731" y="726267"/>
            <a:ext cx="11595926" cy="0"/>
            <a:chOff x="297731" y="844478"/>
            <a:chExt cx="11595926" cy="0"/>
          </a:xfrm>
        </p:grpSpPr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BC5D2E06-273F-4AC6-B112-D93D38B2EB16}"/>
                </a:ext>
              </a:extLst>
            </p:cNvPr>
            <p:cNvCxnSpPr/>
            <p:nvPr/>
          </p:nvCxnSpPr>
          <p:spPr>
            <a:xfrm>
              <a:off x="297731" y="844478"/>
              <a:ext cx="11595926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E9D47FE5-80C3-4BF4-BBFF-63421484BBAD}"/>
                </a:ext>
              </a:extLst>
            </p:cNvPr>
            <p:cNvCxnSpPr/>
            <p:nvPr/>
          </p:nvCxnSpPr>
          <p:spPr>
            <a:xfrm>
              <a:off x="1276423" y="844478"/>
              <a:ext cx="9501515" cy="0"/>
            </a:xfrm>
            <a:prstGeom prst="line">
              <a:avLst/>
            </a:prstGeom>
            <a:ln w="28575">
              <a:solidFill>
                <a:srgbClr val="0000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日期占位符 14">
            <a:extLst>
              <a:ext uri="{FF2B5EF4-FFF2-40B4-BE49-F238E27FC236}">
                <a16:creationId xmlns:a16="http://schemas.microsoft.com/office/drawing/2014/main" id="{77BC218C-EF5C-4BCA-9D11-BF54422CE97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4816" y="643223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fld id="{EE7A3C57-6A7D-4D89-81AF-C15DFDD47FCE}" type="datetime1">
              <a:rPr lang="zh-CN" altLang="en-US" smtClean="0"/>
              <a:t>2024/5/14</a:t>
            </a:fld>
            <a:endParaRPr lang="zh-CN" altLang="en-US" dirty="0"/>
          </a:p>
        </p:txBody>
      </p:sp>
      <p:sp>
        <p:nvSpPr>
          <p:cNvPr id="24" name="灯片编号占位符 16">
            <a:extLst>
              <a:ext uri="{FF2B5EF4-FFF2-40B4-BE49-F238E27FC236}">
                <a16:creationId xmlns:a16="http://schemas.microsoft.com/office/drawing/2014/main" id="{CB7E8142-6590-4420-8D61-682D3DD0E4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311466" y="643223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altLang="zh-CN" dirty="0"/>
              <a:t>Page </a:t>
            </a:r>
            <a:fld id="{819655D9-B144-4998-A234-6D60F50F345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01099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7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14">
            <a:extLst>
              <a:ext uri="{FF2B5EF4-FFF2-40B4-BE49-F238E27FC236}">
                <a16:creationId xmlns:a16="http://schemas.microsoft.com/office/drawing/2014/main" id="{693130F4-C7AE-49FB-8882-5749A140E59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4816" y="643223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fld id="{EE7A3C57-6A7D-4D89-81AF-C15DFDD47FCE}" type="datetime1">
              <a:rPr lang="zh-CN" altLang="en-US" smtClean="0"/>
              <a:t>2024/5/14</a:t>
            </a:fld>
            <a:endParaRPr lang="zh-CN" altLang="en-US" dirty="0"/>
          </a:p>
        </p:txBody>
      </p:sp>
      <p:sp>
        <p:nvSpPr>
          <p:cNvPr id="7" name="灯片编号占位符 16">
            <a:extLst>
              <a:ext uri="{FF2B5EF4-FFF2-40B4-BE49-F238E27FC236}">
                <a16:creationId xmlns:a16="http://schemas.microsoft.com/office/drawing/2014/main" id="{3EBF5C0D-5E8F-402E-A20F-CD84F2D9BE3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311466" y="643223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altLang="zh-CN" dirty="0"/>
              <a:t>Page </a:t>
            </a:r>
            <a:fld id="{819655D9-B144-4998-A234-6D60F50F345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97731" y="94346"/>
            <a:ext cx="11595926" cy="5608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97731" y="822960"/>
            <a:ext cx="11595926" cy="5354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0" y="642900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CA5AF-BB2E-4DF2-87E6-EB00F28BF2EF}" type="datetime1">
              <a:rPr lang="zh-CN" altLang="en-US" smtClean="0"/>
              <a:t>2024/5/14</a:t>
            </a:fld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448800" y="642900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Page </a:t>
            </a:r>
            <a:fld id="{9A004E8C-C2F0-4CA4-82AC-4FB7E692F36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0" r:id="rId2"/>
    <p:sldLayoutId id="2147483652" r:id="rId3"/>
    <p:sldLayoutId id="2147483650" r:id="rId4"/>
    <p:sldLayoutId id="2147483654" r:id="rId5"/>
    <p:sldLayoutId id="2147483656" r:id="rId6"/>
    <p:sldLayoutId id="2147483667" r:id="rId7"/>
    <p:sldLayoutId id="2147483668" r:id="rId8"/>
    <p:sldLayoutId id="2147483666" r:id="rId9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hyperlink" Target="https://item.szlcsc.com/391104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标准化机箱板卡设计</a:t>
            </a:r>
            <a:endParaRPr lang="zh-CN" altLang="en-US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39B80C-0752-496A-B865-1E1DB2C5E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800"/>
              <a:t>总体方案设计</a:t>
            </a:r>
            <a:endParaRPr lang="en-US" altLang="zh-CN" sz="1800"/>
          </a:p>
          <a:p>
            <a:r>
              <a:rPr lang="zh-CN" altLang="en-US" sz="1800"/>
              <a:t>前面板设计（通用）</a:t>
            </a:r>
            <a:endParaRPr lang="en-US" altLang="zh-CN" sz="1800"/>
          </a:p>
          <a:p>
            <a:r>
              <a:rPr lang="zh-CN" altLang="en-US" sz="1800"/>
              <a:t>前面板板卡</a:t>
            </a:r>
            <a:r>
              <a:rPr lang="en-US" altLang="zh-CN" sz="1800">
                <a:latin typeface="+mn-lt"/>
              </a:rPr>
              <a:t>(</a:t>
            </a:r>
            <a:r>
              <a:rPr lang="zh-CN" altLang="en-US" sz="1800">
                <a:latin typeface="+mn-lt"/>
              </a:rPr>
              <a:t>特定</a:t>
            </a:r>
            <a:r>
              <a:rPr lang="en-US" altLang="zh-CN" sz="1800">
                <a:latin typeface="+mn-lt"/>
              </a:rPr>
              <a:t>)</a:t>
            </a:r>
            <a:r>
              <a:rPr lang="en-US" altLang="zh-CN" sz="1800"/>
              <a:t>——</a:t>
            </a:r>
            <a:r>
              <a:rPr lang="en-US" altLang="zh-CN" sz="1800">
                <a:latin typeface="+mn-lt"/>
              </a:rPr>
              <a:t>CAN</a:t>
            </a:r>
            <a:r>
              <a:rPr lang="zh-CN" altLang="en-US" sz="1800"/>
              <a:t>通道</a:t>
            </a:r>
            <a:endParaRPr lang="en-US" altLang="zh-CN" sz="1800"/>
          </a:p>
          <a:p>
            <a:r>
              <a:rPr lang="zh-CN" altLang="en-US" sz="1800"/>
              <a:t>后背板设计（通用）</a:t>
            </a:r>
            <a:endParaRPr lang="en-US" altLang="zh-CN" sz="1800"/>
          </a:p>
          <a:p>
            <a:r>
              <a:rPr lang="zh-CN" altLang="en-US" sz="1800"/>
              <a:t>功能板卡（通用）</a:t>
            </a:r>
            <a:endParaRPr lang="en-US" altLang="zh-CN" sz="1800"/>
          </a:p>
          <a:p>
            <a:r>
              <a:rPr lang="zh-CN" altLang="en-US" sz="1800"/>
              <a:t>电源板卡设计</a:t>
            </a:r>
            <a:endParaRPr lang="en-US" altLang="zh-CN" sz="1800"/>
          </a:p>
          <a:p>
            <a:r>
              <a:rPr lang="zh-CN" altLang="en-US" sz="1800"/>
              <a:t>轮速板卡设计</a:t>
            </a:r>
            <a:endParaRPr lang="en-US" altLang="zh-CN" sz="1800"/>
          </a:p>
          <a:p>
            <a:r>
              <a:rPr lang="zh-CN" altLang="en-US" sz="1800"/>
              <a:t>继电器板卡设计</a:t>
            </a:r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9635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图片 88">
            <a:extLst>
              <a:ext uri="{FF2B5EF4-FFF2-40B4-BE49-F238E27FC236}">
                <a16:creationId xmlns:a16="http://schemas.microsoft.com/office/drawing/2014/main" id="{F8426D6D-DFCA-4891-A1B9-7DC5D5ACF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680" y="2513678"/>
            <a:ext cx="5857200" cy="1104203"/>
          </a:xfrm>
          <a:prstGeom prst="rect">
            <a:avLst/>
          </a:prstGeom>
        </p:spPr>
      </p:pic>
      <p:pic>
        <p:nvPicPr>
          <p:cNvPr id="90" name="图片 89">
            <a:extLst>
              <a:ext uri="{FF2B5EF4-FFF2-40B4-BE49-F238E27FC236}">
                <a16:creationId xmlns:a16="http://schemas.microsoft.com/office/drawing/2014/main" id="{4C2FF636-5ED4-4F98-9920-784B61F73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905" y="1070024"/>
            <a:ext cx="5857200" cy="1104202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后面板板卡（通用）</a:t>
            </a:r>
            <a:r>
              <a:rPr lang="en-US" altLang="zh-CN" sz="2800"/>
              <a:t>—</a:t>
            </a:r>
            <a:r>
              <a:rPr lang="zh-CN" altLang="en-US" sz="2800"/>
              <a:t>信号定义</a:t>
            </a:r>
            <a:r>
              <a:rPr lang="en-US" altLang="zh-CN" sz="2800">
                <a:latin typeface="+mn-lt"/>
              </a:rPr>
              <a:t>2</a:t>
            </a:r>
            <a:endParaRPr lang="zh-CN" altLang="en-US" sz="2800" dirty="0">
              <a:latin typeface="+mn-lt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10</a:t>
            </a:fld>
            <a:endParaRPr lang="zh-CN" altLang="en-US" dirty="0"/>
          </a:p>
        </p:txBody>
      </p:sp>
      <p:graphicFrame>
        <p:nvGraphicFramePr>
          <p:cNvPr id="14" name="表格 11">
            <a:extLst>
              <a:ext uri="{FF2B5EF4-FFF2-40B4-BE49-F238E27FC236}">
                <a16:creationId xmlns:a16="http://schemas.microsoft.com/office/drawing/2014/main" id="{02447351-6734-4207-B24A-EAB3D2BD0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7153833"/>
              </p:ext>
            </p:extLst>
          </p:nvPr>
        </p:nvGraphicFramePr>
        <p:xfrm>
          <a:off x="294066" y="762000"/>
          <a:ext cx="5506390" cy="51206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88030">
                  <a:extLst>
                    <a:ext uri="{9D8B030D-6E8A-4147-A177-3AD203B41FA5}">
                      <a16:colId xmlns:a16="http://schemas.microsoft.com/office/drawing/2014/main" val="1577452049"/>
                    </a:ext>
                  </a:extLst>
                </a:gridCol>
                <a:gridCol w="1051104">
                  <a:extLst>
                    <a:ext uri="{9D8B030D-6E8A-4147-A177-3AD203B41FA5}">
                      <a16:colId xmlns:a16="http://schemas.microsoft.com/office/drawing/2014/main" val="3302748627"/>
                    </a:ext>
                  </a:extLst>
                </a:gridCol>
                <a:gridCol w="663256">
                  <a:extLst>
                    <a:ext uri="{9D8B030D-6E8A-4147-A177-3AD203B41FA5}">
                      <a16:colId xmlns:a16="http://schemas.microsoft.com/office/drawing/2014/main" val="2533041729"/>
                    </a:ext>
                  </a:extLst>
                </a:gridCol>
                <a:gridCol w="1620000">
                  <a:extLst>
                    <a:ext uri="{9D8B030D-6E8A-4147-A177-3AD203B41FA5}">
                      <a16:colId xmlns:a16="http://schemas.microsoft.com/office/drawing/2014/main" val="401827451"/>
                    </a:ext>
                  </a:extLst>
                </a:gridCol>
                <a:gridCol w="1584000">
                  <a:extLst>
                    <a:ext uri="{9D8B030D-6E8A-4147-A177-3AD203B41FA5}">
                      <a16:colId xmlns:a16="http://schemas.microsoft.com/office/drawing/2014/main" val="500591548"/>
                    </a:ext>
                  </a:extLst>
                </a:gridCol>
              </a:tblGrid>
              <a:tr h="19265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器件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PIN 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信号定义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648082"/>
                  </a:ext>
                </a:extLst>
              </a:tr>
              <a:tr h="19265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Reserved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1…10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RESV1…RESV10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10</a:t>
                      </a:r>
                      <a:r>
                        <a:rPr lang="zh-CN" altLang="en-US" sz="800"/>
                        <a:t>路信号接入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532789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Debug Selector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1/3/5…/19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MCU_SWD1/2/3…/10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467118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2/4/6…/20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Tool_SWD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8478653"/>
                  </a:ext>
                </a:extLst>
              </a:tr>
              <a:tr h="192657">
                <a:tc rowSpan="4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Debug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Tool_3.3V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944594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6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Tool_GND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543679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Tool_SCK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568092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Tool_SWD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0062482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Power Feedback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VCC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089577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8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GND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6909937"/>
                  </a:ext>
                </a:extLst>
              </a:tr>
              <a:tr h="192657">
                <a:tc rowSpan="14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4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CN_CAN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1814636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5355313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4852793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57475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963949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090895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5493053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5349262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CAN3_H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5154903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CAN3_L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7318013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CAN4_H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5830390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CAN4_L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1479758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12V_I_VCC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994889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2648315"/>
                  </a:ext>
                </a:extLst>
              </a:tr>
            </a:tbl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CFC42D08-6546-4B34-AF1D-65C7EC29B89A}"/>
              </a:ext>
            </a:extLst>
          </p:cNvPr>
          <p:cNvSpPr txBox="1"/>
          <p:nvPr/>
        </p:nvSpPr>
        <p:spPr>
          <a:xfrm>
            <a:off x="6238905" y="2151578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背面</a:t>
            </a:r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BD66D64-FEF2-44C2-BCB7-57F09F2120FD}"/>
              </a:ext>
            </a:extLst>
          </p:cNvPr>
          <p:cNvSpPr txBox="1"/>
          <p:nvPr/>
        </p:nvSpPr>
        <p:spPr>
          <a:xfrm>
            <a:off x="6238905" y="710573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正面</a:t>
            </a:r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22EEB9E-E3A8-4118-A2CD-5FB2318F7258}"/>
              </a:ext>
            </a:extLst>
          </p:cNvPr>
          <p:cNvSpPr/>
          <p:nvPr/>
        </p:nvSpPr>
        <p:spPr>
          <a:xfrm>
            <a:off x="10481912" y="1155032"/>
            <a:ext cx="943275" cy="2021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316EA49-3D52-4113-B20B-2D2FFA35E216}"/>
              </a:ext>
            </a:extLst>
          </p:cNvPr>
          <p:cNvSpPr/>
          <p:nvPr/>
        </p:nvSpPr>
        <p:spPr>
          <a:xfrm>
            <a:off x="10481912" y="1385898"/>
            <a:ext cx="943275" cy="3077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22F85F7-6C7E-4CF8-BC13-651BF5EDD7EE}"/>
              </a:ext>
            </a:extLst>
          </p:cNvPr>
          <p:cNvSpPr/>
          <p:nvPr/>
        </p:nvSpPr>
        <p:spPr>
          <a:xfrm>
            <a:off x="6432550" y="3797300"/>
            <a:ext cx="1905000" cy="457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520EAFC8-6991-42BE-8A92-5A5588B9FF26}"/>
              </a:ext>
            </a:extLst>
          </p:cNvPr>
          <p:cNvCxnSpPr>
            <a:stCxn id="3" idx="1"/>
            <a:endCxn id="6" idx="0"/>
          </p:cNvCxnSpPr>
          <p:nvPr/>
        </p:nvCxnSpPr>
        <p:spPr>
          <a:xfrm flipH="1">
            <a:off x="7385050" y="1256097"/>
            <a:ext cx="3096862" cy="25412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453A5322-06FB-4A6B-B0F1-7D5A3C0124FE}"/>
              </a:ext>
            </a:extLst>
          </p:cNvPr>
          <p:cNvCxnSpPr>
            <a:cxnSpLocks/>
            <a:stCxn id="20" idx="2"/>
            <a:endCxn id="21" idx="0"/>
          </p:cNvCxnSpPr>
          <p:nvPr/>
        </p:nvCxnSpPr>
        <p:spPr>
          <a:xfrm flipH="1">
            <a:off x="9867900" y="1693672"/>
            <a:ext cx="1085650" cy="20015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FD510E2C-CF5C-4CED-9648-6F17E89E7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7276" y="3839205"/>
            <a:ext cx="1763433" cy="257435"/>
          </a:xfrm>
          <a:prstGeom prst="rect">
            <a:avLst/>
          </a:prstGeom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288581A0-A823-4C30-8D21-437C2244C646}"/>
              </a:ext>
            </a:extLst>
          </p:cNvPr>
          <p:cNvGrpSpPr/>
          <p:nvPr/>
        </p:nvGrpSpPr>
        <p:grpSpPr>
          <a:xfrm>
            <a:off x="6537186" y="4009395"/>
            <a:ext cx="1810098" cy="261610"/>
            <a:chOff x="6537186" y="4009395"/>
            <a:chExt cx="1810098" cy="261610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831E00C-E72F-4BBD-BC02-CFB01F373783}"/>
                </a:ext>
              </a:extLst>
            </p:cNvPr>
            <p:cNvSpPr txBox="1"/>
            <p:nvPr/>
          </p:nvSpPr>
          <p:spPr>
            <a:xfrm>
              <a:off x="6537186" y="4009395"/>
              <a:ext cx="26321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1</a:t>
              </a:r>
              <a:endParaRPr lang="zh-CN" altLang="en-US" sz="105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E953653F-4885-4101-87D1-3E35967B4EF8}"/>
                </a:ext>
              </a:extLst>
            </p:cNvPr>
            <p:cNvSpPr txBox="1"/>
            <p:nvPr/>
          </p:nvSpPr>
          <p:spPr>
            <a:xfrm>
              <a:off x="6703900" y="400939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2</a:t>
              </a:r>
              <a:endParaRPr lang="zh-CN" altLang="en-US" sz="105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EBDCC7A4-D497-4086-97EE-CF942329AFC5}"/>
                </a:ext>
              </a:extLst>
            </p:cNvPr>
            <p:cNvSpPr txBox="1"/>
            <p:nvPr/>
          </p:nvSpPr>
          <p:spPr>
            <a:xfrm>
              <a:off x="6867404" y="400939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3</a:t>
              </a:r>
              <a:endParaRPr lang="zh-CN" altLang="en-US" sz="105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C5FD981-5FCE-45E7-8AA4-9431DF6A2F2F}"/>
                </a:ext>
              </a:extLst>
            </p:cNvPr>
            <p:cNvSpPr txBox="1"/>
            <p:nvPr/>
          </p:nvSpPr>
          <p:spPr>
            <a:xfrm>
              <a:off x="7030908" y="400939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4</a:t>
              </a:r>
              <a:endParaRPr lang="zh-CN" altLang="en-US" sz="105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197D16F9-78B1-4765-A44B-3679A223529B}"/>
                </a:ext>
              </a:extLst>
            </p:cNvPr>
            <p:cNvSpPr txBox="1"/>
            <p:nvPr/>
          </p:nvSpPr>
          <p:spPr>
            <a:xfrm>
              <a:off x="7194412" y="400939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5</a:t>
              </a:r>
              <a:endParaRPr lang="zh-CN" altLang="en-US" sz="105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36D907E-8686-4887-A166-55280B48A858}"/>
                </a:ext>
              </a:extLst>
            </p:cNvPr>
            <p:cNvSpPr txBox="1"/>
            <p:nvPr/>
          </p:nvSpPr>
          <p:spPr>
            <a:xfrm>
              <a:off x="7357916" y="400939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6</a:t>
              </a:r>
              <a:endParaRPr lang="zh-CN" altLang="en-US" sz="105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1B5DF20C-FF30-47E1-8752-58F591E18BB4}"/>
                </a:ext>
              </a:extLst>
            </p:cNvPr>
            <p:cNvSpPr txBox="1"/>
            <p:nvPr/>
          </p:nvSpPr>
          <p:spPr>
            <a:xfrm>
              <a:off x="7521420" y="400939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7</a:t>
              </a:r>
              <a:endParaRPr lang="zh-CN" altLang="en-US" sz="1050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BCA42B40-EBD4-41F5-B12E-A8114BDBA152}"/>
                </a:ext>
              </a:extLst>
            </p:cNvPr>
            <p:cNvSpPr txBox="1"/>
            <p:nvPr/>
          </p:nvSpPr>
          <p:spPr>
            <a:xfrm>
              <a:off x="7684924" y="400939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8</a:t>
              </a:r>
              <a:endParaRPr lang="zh-CN" altLang="en-US" sz="105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494F9290-4842-4521-A15B-C4556EFDFF23}"/>
                </a:ext>
              </a:extLst>
            </p:cNvPr>
            <p:cNvSpPr txBox="1"/>
            <p:nvPr/>
          </p:nvSpPr>
          <p:spPr>
            <a:xfrm>
              <a:off x="7848428" y="400939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9</a:t>
              </a:r>
              <a:endParaRPr lang="zh-CN" altLang="en-US" sz="1050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70F0ECE7-1AC1-4A09-8F77-73D5EACFF8C1}"/>
                </a:ext>
              </a:extLst>
            </p:cNvPr>
            <p:cNvSpPr txBox="1"/>
            <p:nvPr/>
          </p:nvSpPr>
          <p:spPr>
            <a:xfrm>
              <a:off x="8011936" y="4009395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10</a:t>
              </a:r>
              <a:endParaRPr lang="zh-CN" altLang="en-US" sz="1050"/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F47CF666-D616-4025-9419-E88CC3B174F5}"/>
              </a:ext>
            </a:extLst>
          </p:cNvPr>
          <p:cNvGrpSpPr/>
          <p:nvPr/>
        </p:nvGrpSpPr>
        <p:grpSpPr>
          <a:xfrm>
            <a:off x="8915400" y="3695231"/>
            <a:ext cx="1947987" cy="829690"/>
            <a:chOff x="8915400" y="3695231"/>
            <a:chExt cx="1947987" cy="829690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89DEBE5-2048-40BD-AB8C-8973C7B4E6F6}"/>
                </a:ext>
              </a:extLst>
            </p:cNvPr>
            <p:cNvSpPr/>
            <p:nvPr/>
          </p:nvSpPr>
          <p:spPr>
            <a:xfrm>
              <a:off x="8915400" y="3695231"/>
              <a:ext cx="1905000" cy="76924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320A3D94-0501-4987-A045-F07ECB323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04840" y="3876474"/>
              <a:ext cx="1815560" cy="397568"/>
            </a:xfrm>
            <a:prstGeom prst="rect">
              <a:avLst/>
            </a:prstGeom>
          </p:spPr>
        </p:pic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C5A40A83-272E-43A1-B5D6-A2B106AC0FDC}"/>
                </a:ext>
              </a:extLst>
            </p:cNvPr>
            <p:cNvGrpSpPr/>
            <p:nvPr/>
          </p:nvGrpSpPr>
          <p:grpSpPr>
            <a:xfrm>
              <a:off x="8953465" y="3695631"/>
              <a:ext cx="1901534" cy="253916"/>
              <a:chOff x="8953465" y="3695631"/>
              <a:chExt cx="1901534" cy="253916"/>
            </a:xfrm>
          </p:grpSpPr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FB872223-4C5D-4E5C-9735-DA1E3CB009C1}"/>
                  </a:ext>
                </a:extLst>
              </p:cNvPr>
              <p:cNvSpPr txBox="1"/>
              <p:nvPr/>
            </p:nvSpPr>
            <p:spPr>
              <a:xfrm>
                <a:off x="8953465" y="3695631"/>
                <a:ext cx="26000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2</a:t>
                </a:r>
                <a:endParaRPr lang="zh-CN" altLang="en-US" sz="1050"/>
              </a:p>
            </p:txBody>
          </p:sp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103A4E56-1058-4DBD-B383-5290F618DB85}"/>
                  </a:ext>
                </a:extLst>
              </p:cNvPr>
              <p:cNvSpPr txBox="1"/>
              <p:nvPr/>
            </p:nvSpPr>
            <p:spPr>
              <a:xfrm>
                <a:off x="9085630" y="3695631"/>
                <a:ext cx="26000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4</a:t>
                </a:r>
                <a:endParaRPr lang="zh-CN" altLang="en-US" sz="1050"/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id="{F0869E4A-0ACA-4186-8D91-D8F12CC2C8D7}"/>
                  </a:ext>
                </a:extLst>
              </p:cNvPr>
              <p:cNvSpPr txBox="1"/>
              <p:nvPr/>
            </p:nvSpPr>
            <p:spPr>
              <a:xfrm>
                <a:off x="9217795" y="3695631"/>
                <a:ext cx="26000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6</a:t>
                </a:r>
                <a:endParaRPr lang="zh-CN" altLang="en-US" sz="1050"/>
              </a:p>
            </p:txBody>
          </p:sp>
          <p:sp>
            <p:nvSpPr>
              <p:cNvPr id="51" name="文本框 50">
                <a:extLst>
                  <a:ext uri="{FF2B5EF4-FFF2-40B4-BE49-F238E27FC236}">
                    <a16:creationId xmlns:a16="http://schemas.microsoft.com/office/drawing/2014/main" id="{88EDC9B0-8C28-4307-B411-7199271EAD44}"/>
                  </a:ext>
                </a:extLst>
              </p:cNvPr>
              <p:cNvSpPr txBox="1"/>
              <p:nvPr/>
            </p:nvSpPr>
            <p:spPr>
              <a:xfrm>
                <a:off x="9349960" y="3695631"/>
                <a:ext cx="26000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8</a:t>
                </a:r>
                <a:endParaRPr lang="zh-CN" altLang="en-US" sz="1050"/>
              </a:p>
            </p:txBody>
          </p:sp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id="{65E2166C-6FA0-4E1D-BD00-4D6A86F0AFEC}"/>
                  </a:ext>
                </a:extLst>
              </p:cNvPr>
              <p:cNvSpPr txBox="1"/>
              <p:nvPr/>
            </p:nvSpPr>
            <p:spPr>
              <a:xfrm>
                <a:off x="9482125" y="3695631"/>
                <a:ext cx="33534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10</a:t>
                </a:r>
                <a:endParaRPr lang="zh-CN" altLang="en-US" sz="1050"/>
              </a:p>
            </p:txBody>
          </p:sp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id="{AF0CBE08-A73A-413D-A254-83132FB70BDE}"/>
                  </a:ext>
                </a:extLst>
              </p:cNvPr>
              <p:cNvSpPr txBox="1"/>
              <p:nvPr/>
            </p:nvSpPr>
            <p:spPr>
              <a:xfrm>
                <a:off x="9689630" y="3695631"/>
                <a:ext cx="33534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12</a:t>
                </a:r>
                <a:endParaRPr lang="zh-CN" altLang="en-US" sz="1050"/>
              </a:p>
            </p:txBody>
          </p:sp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9B250B60-5613-466F-A60F-0BBBDFDDE0E3}"/>
                  </a:ext>
                </a:extLst>
              </p:cNvPr>
              <p:cNvSpPr txBox="1"/>
              <p:nvPr/>
            </p:nvSpPr>
            <p:spPr>
              <a:xfrm>
                <a:off x="9897135" y="3695631"/>
                <a:ext cx="33534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14</a:t>
                </a:r>
                <a:endParaRPr lang="zh-CN" altLang="en-US" sz="1050"/>
              </a:p>
            </p:txBody>
          </p:sp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id="{60889DE4-237C-47A9-871B-4F4035DBA22A}"/>
                  </a:ext>
                </a:extLst>
              </p:cNvPr>
              <p:cNvSpPr txBox="1"/>
              <p:nvPr/>
            </p:nvSpPr>
            <p:spPr>
              <a:xfrm>
                <a:off x="10104640" y="3695631"/>
                <a:ext cx="33534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16</a:t>
                </a:r>
                <a:endParaRPr lang="zh-CN" altLang="en-US" sz="1050"/>
              </a:p>
            </p:txBody>
          </p:sp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FCB52EE5-B93D-430B-8941-19AE59B14BA3}"/>
                  </a:ext>
                </a:extLst>
              </p:cNvPr>
              <p:cNvSpPr txBox="1"/>
              <p:nvPr/>
            </p:nvSpPr>
            <p:spPr>
              <a:xfrm>
                <a:off x="10312145" y="3695631"/>
                <a:ext cx="33534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18</a:t>
                </a:r>
                <a:endParaRPr lang="zh-CN" altLang="en-US" sz="1050"/>
              </a:p>
            </p:txBody>
          </p:sp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id="{DDDE9A3A-E014-4971-9F70-E2682DC2B6DB}"/>
                  </a:ext>
                </a:extLst>
              </p:cNvPr>
              <p:cNvSpPr txBox="1"/>
              <p:nvPr/>
            </p:nvSpPr>
            <p:spPr>
              <a:xfrm>
                <a:off x="10519651" y="3695631"/>
                <a:ext cx="33534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50"/>
                  <a:t>20</a:t>
                </a:r>
                <a:endParaRPr lang="zh-CN" altLang="en-US" sz="1050"/>
              </a:p>
            </p:txBody>
          </p:sp>
        </p:grp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A748B978-B5DE-43DD-A69F-D1560007B8C8}"/>
                </a:ext>
              </a:extLst>
            </p:cNvPr>
            <p:cNvSpPr txBox="1"/>
            <p:nvPr/>
          </p:nvSpPr>
          <p:spPr>
            <a:xfrm>
              <a:off x="8961853" y="427100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1</a:t>
              </a:r>
              <a:endParaRPr lang="zh-CN" altLang="en-US" sz="1050"/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D11B94C9-1311-49E4-A240-5AC586727A83}"/>
                </a:ext>
              </a:extLst>
            </p:cNvPr>
            <p:cNvSpPr txBox="1"/>
            <p:nvPr/>
          </p:nvSpPr>
          <p:spPr>
            <a:xfrm>
              <a:off x="9102389" y="427100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3</a:t>
              </a:r>
              <a:endParaRPr lang="zh-CN" altLang="en-US" sz="1050"/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C9C84600-9224-46DD-AA0E-C85AEDC95D20}"/>
                </a:ext>
              </a:extLst>
            </p:cNvPr>
            <p:cNvSpPr txBox="1"/>
            <p:nvPr/>
          </p:nvSpPr>
          <p:spPr>
            <a:xfrm>
              <a:off x="9242925" y="427100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5</a:t>
              </a:r>
              <a:endParaRPr lang="zh-CN" altLang="en-US" sz="1050"/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67B67B04-E1BD-4625-8F7C-F6395AF85931}"/>
                </a:ext>
              </a:extLst>
            </p:cNvPr>
            <p:cNvSpPr txBox="1"/>
            <p:nvPr/>
          </p:nvSpPr>
          <p:spPr>
            <a:xfrm>
              <a:off x="9383461" y="427100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7</a:t>
              </a:r>
              <a:endParaRPr lang="zh-CN" altLang="en-US" sz="1050"/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7A975536-B057-48AA-B149-46DAB87D4EF7}"/>
                </a:ext>
              </a:extLst>
            </p:cNvPr>
            <p:cNvSpPr txBox="1"/>
            <p:nvPr/>
          </p:nvSpPr>
          <p:spPr>
            <a:xfrm>
              <a:off x="9523997" y="4271005"/>
              <a:ext cx="2600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9</a:t>
              </a:r>
              <a:endParaRPr lang="zh-CN" altLang="en-US" sz="1050"/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EB4964D4-DE93-4CDA-81DB-AF6F5F76B171}"/>
                </a:ext>
              </a:extLst>
            </p:cNvPr>
            <p:cNvSpPr txBox="1"/>
            <p:nvPr/>
          </p:nvSpPr>
          <p:spPr>
            <a:xfrm>
              <a:off x="9664533" y="4271005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11</a:t>
              </a:r>
              <a:endParaRPr lang="zh-CN" altLang="en-US" sz="1050"/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A3C7B077-B971-4BC8-88F1-397BA7CD9412}"/>
                </a:ext>
              </a:extLst>
            </p:cNvPr>
            <p:cNvSpPr txBox="1"/>
            <p:nvPr/>
          </p:nvSpPr>
          <p:spPr>
            <a:xfrm>
              <a:off x="9880409" y="4271005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13</a:t>
              </a:r>
              <a:endParaRPr lang="zh-CN" altLang="en-US" sz="1050"/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F9B794F2-8FF4-4EC3-8ED4-5939B1CB71D5}"/>
                </a:ext>
              </a:extLst>
            </p:cNvPr>
            <p:cNvSpPr txBox="1"/>
            <p:nvPr/>
          </p:nvSpPr>
          <p:spPr>
            <a:xfrm>
              <a:off x="10096285" y="4271005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15</a:t>
              </a:r>
              <a:endParaRPr lang="zh-CN" altLang="en-US" sz="1050"/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D312C45F-67C5-4AF6-9F35-51BDEAF2F117}"/>
                </a:ext>
              </a:extLst>
            </p:cNvPr>
            <p:cNvSpPr txBox="1"/>
            <p:nvPr/>
          </p:nvSpPr>
          <p:spPr>
            <a:xfrm>
              <a:off x="10312161" y="4271005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17</a:t>
              </a:r>
              <a:endParaRPr lang="zh-CN" altLang="en-US" sz="1050"/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83F337E9-7AF2-44AE-8E7F-64950146EF66}"/>
                </a:ext>
              </a:extLst>
            </p:cNvPr>
            <p:cNvSpPr txBox="1"/>
            <p:nvPr/>
          </p:nvSpPr>
          <p:spPr>
            <a:xfrm>
              <a:off x="10528039" y="4271005"/>
              <a:ext cx="33534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/>
                <a:t>19</a:t>
              </a:r>
              <a:endParaRPr lang="zh-CN" altLang="en-US" sz="1050"/>
            </a:p>
          </p:txBody>
        </p:sp>
      </p:grpSp>
      <p:sp>
        <p:nvSpPr>
          <p:cNvPr id="73" name="矩形 72">
            <a:extLst>
              <a:ext uri="{FF2B5EF4-FFF2-40B4-BE49-F238E27FC236}">
                <a16:creationId xmlns:a16="http://schemas.microsoft.com/office/drawing/2014/main" id="{BC78B866-869F-45AD-819F-C24E85C835E3}"/>
              </a:ext>
            </a:extLst>
          </p:cNvPr>
          <p:cNvSpPr/>
          <p:nvPr/>
        </p:nvSpPr>
        <p:spPr>
          <a:xfrm>
            <a:off x="11628057" y="2980944"/>
            <a:ext cx="438449" cy="3999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064ED463-7DDC-437D-A771-089F95B5236F}"/>
              </a:ext>
            </a:extLst>
          </p:cNvPr>
          <p:cNvSpPr txBox="1"/>
          <p:nvPr/>
        </p:nvSpPr>
        <p:spPr>
          <a:xfrm>
            <a:off x="11093160" y="4884940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</a:t>
            </a:r>
            <a:endParaRPr lang="zh-CN" altLang="en-US" sz="1050" kern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4BED72A1-4C40-4CD8-B143-9E1228F344D2}"/>
              </a:ext>
            </a:extLst>
          </p:cNvPr>
          <p:cNvSpPr txBox="1"/>
          <p:nvPr/>
        </p:nvSpPr>
        <p:spPr>
          <a:xfrm>
            <a:off x="11766752" y="4880665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</a:t>
            </a:r>
            <a:endParaRPr lang="zh-CN" altLang="en-US" sz="1050" kern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7CB97070-09B3-4FF0-B4C7-3228C4DEE88C}"/>
              </a:ext>
            </a:extLst>
          </p:cNvPr>
          <p:cNvSpPr txBox="1"/>
          <p:nvPr/>
        </p:nvSpPr>
        <p:spPr>
          <a:xfrm>
            <a:off x="11094763" y="5025232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3</a:t>
            </a:r>
            <a:endParaRPr lang="zh-CN" altLang="en-US" sz="1050" kern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809309AA-B55F-4B32-8672-61F690FE80E9}"/>
              </a:ext>
            </a:extLst>
          </p:cNvPr>
          <p:cNvSpPr txBox="1"/>
          <p:nvPr/>
        </p:nvSpPr>
        <p:spPr>
          <a:xfrm>
            <a:off x="11766752" y="5016478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4</a:t>
            </a:r>
            <a:endParaRPr lang="zh-CN" altLang="en-US" sz="1050" kern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989887A3-6BFC-4459-A2EB-B7FF3676EAE0}"/>
              </a:ext>
            </a:extLst>
          </p:cNvPr>
          <p:cNvSpPr txBox="1"/>
          <p:nvPr/>
        </p:nvSpPr>
        <p:spPr>
          <a:xfrm>
            <a:off x="11094763" y="5157830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5</a:t>
            </a:r>
            <a:endParaRPr lang="zh-CN" altLang="en-US" sz="1050" kern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D442B955-8749-488D-9EC1-05904C36506C}"/>
              </a:ext>
            </a:extLst>
          </p:cNvPr>
          <p:cNvSpPr txBox="1"/>
          <p:nvPr/>
        </p:nvSpPr>
        <p:spPr>
          <a:xfrm>
            <a:off x="11766752" y="5152291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6</a:t>
            </a:r>
            <a:endParaRPr lang="zh-CN" altLang="en-US" sz="1050" kern="0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F7339EC0-F680-4828-8EA0-B83DE6088743}"/>
              </a:ext>
            </a:extLst>
          </p:cNvPr>
          <p:cNvSpPr txBox="1"/>
          <p:nvPr/>
        </p:nvSpPr>
        <p:spPr>
          <a:xfrm>
            <a:off x="11770151" y="5288104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8</a:t>
            </a:r>
            <a:endParaRPr lang="zh-CN" altLang="en-US" sz="1050" kern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11F111C2-C692-4262-8B44-6D36499819AE}"/>
              </a:ext>
            </a:extLst>
          </p:cNvPr>
          <p:cNvSpPr txBox="1"/>
          <p:nvPr/>
        </p:nvSpPr>
        <p:spPr>
          <a:xfrm>
            <a:off x="11729082" y="5423917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10</a:t>
            </a:r>
            <a:endParaRPr lang="zh-CN" altLang="en-US" sz="1050" kern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287E248E-E2DE-4A7F-890C-D98EBCD18F46}"/>
              </a:ext>
            </a:extLst>
          </p:cNvPr>
          <p:cNvSpPr txBox="1"/>
          <p:nvPr/>
        </p:nvSpPr>
        <p:spPr>
          <a:xfrm>
            <a:off x="11729082" y="5559730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12</a:t>
            </a:r>
            <a:endParaRPr lang="zh-CN" altLang="en-US" sz="1050" kern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09DBF8D5-1893-4856-A210-E3AB73F7A29D}"/>
              </a:ext>
            </a:extLst>
          </p:cNvPr>
          <p:cNvSpPr txBox="1"/>
          <p:nvPr/>
        </p:nvSpPr>
        <p:spPr>
          <a:xfrm>
            <a:off x="11094763" y="5290428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7</a:t>
            </a:r>
            <a:endParaRPr lang="zh-CN" altLang="en-US" sz="1050" kern="0"/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0D3EB08E-364A-408D-94C1-CEE267E0CB99}"/>
              </a:ext>
            </a:extLst>
          </p:cNvPr>
          <p:cNvSpPr txBox="1"/>
          <p:nvPr/>
        </p:nvSpPr>
        <p:spPr>
          <a:xfrm>
            <a:off x="11094763" y="5423026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9</a:t>
            </a:r>
            <a:endParaRPr lang="zh-CN" altLang="en-US" sz="1050" kern="0"/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A1BB92A8-7791-499F-952D-4ED0DDEEAE6F}"/>
              </a:ext>
            </a:extLst>
          </p:cNvPr>
          <p:cNvSpPr txBox="1"/>
          <p:nvPr/>
        </p:nvSpPr>
        <p:spPr>
          <a:xfrm>
            <a:off x="11057093" y="555562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11</a:t>
            </a:r>
            <a:endParaRPr lang="zh-CN" altLang="en-US" sz="1050" kern="0"/>
          </a:p>
        </p:txBody>
      </p: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7DFF9C7F-FB3E-41C1-9AA1-557D4CCD2F06}"/>
              </a:ext>
            </a:extLst>
          </p:cNvPr>
          <p:cNvCxnSpPr>
            <a:cxnSpLocks/>
            <a:stCxn id="73" idx="2"/>
            <a:endCxn id="92" idx="0"/>
          </p:cNvCxnSpPr>
          <p:nvPr/>
        </p:nvCxnSpPr>
        <p:spPr>
          <a:xfrm flipH="1">
            <a:off x="11568916" y="3380931"/>
            <a:ext cx="278366" cy="1388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矩形 91">
            <a:extLst>
              <a:ext uri="{FF2B5EF4-FFF2-40B4-BE49-F238E27FC236}">
                <a16:creationId xmlns:a16="http://schemas.microsoft.com/office/drawing/2014/main" id="{D0FE8929-6438-402F-8487-3E4D095704AF}"/>
              </a:ext>
            </a:extLst>
          </p:cNvPr>
          <p:cNvSpPr/>
          <p:nvPr/>
        </p:nvSpPr>
        <p:spPr>
          <a:xfrm>
            <a:off x="11111071" y="4769026"/>
            <a:ext cx="915689" cy="12729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0767031D-721E-4410-94C7-F56F4D215E27}"/>
              </a:ext>
            </a:extLst>
          </p:cNvPr>
          <p:cNvSpPr txBox="1"/>
          <p:nvPr/>
        </p:nvSpPr>
        <p:spPr>
          <a:xfrm>
            <a:off x="10794366" y="6059399"/>
            <a:ext cx="1546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/>
              <a:t>CN_CAN</a:t>
            </a:r>
            <a:endParaRPr lang="zh-CN" altLang="en-US" sz="1200"/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E36E7C2F-23AC-46EE-9EB5-874383291694}"/>
              </a:ext>
            </a:extLst>
          </p:cNvPr>
          <p:cNvSpPr txBox="1"/>
          <p:nvPr/>
        </p:nvSpPr>
        <p:spPr>
          <a:xfrm>
            <a:off x="9293935" y="4505491"/>
            <a:ext cx="1546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/>
              <a:t>Debug Selector</a:t>
            </a:r>
            <a:endParaRPr lang="zh-CN" altLang="en-US" sz="1200"/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D49300D4-88AC-45DA-B8B2-1561C6D837FC}"/>
              </a:ext>
            </a:extLst>
          </p:cNvPr>
          <p:cNvSpPr txBox="1"/>
          <p:nvPr/>
        </p:nvSpPr>
        <p:spPr>
          <a:xfrm>
            <a:off x="6631118" y="4331373"/>
            <a:ext cx="1546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/>
              <a:t>Reserved</a:t>
            </a:r>
            <a:endParaRPr lang="zh-CN" altLang="en-US" sz="120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0CCBFA3-6F19-44AE-BFB6-414783A191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92828" y="4782490"/>
            <a:ext cx="532456" cy="1259485"/>
          </a:xfrm>
          <a:prstGeom prst="rect">
            <a:avLst/>
          </a:prstGeom>
        </p:spPr>
      </p:pic>
      <p:sp>
        <p:nvSpPr>
          <p:cNvPr id="72" name="文本框 71">
            <a:extLst>
              <a:ext uri="{FF2B5EF4-FFF2-40B4-BE49-F238E27FC236}">
                <a16:creationId xmlns:a16="http://schemas.microsoft.com/office/drawing/2014/main" id="{2D6893C5-D906-416D-A870-9B343A601EAA}"/>
              </a:ext>
            </a:extLst>
          </p:cNvPr>
          <p:cNvSpPr txBox="1"/>
          <p:nvPr/>
        </p:nvSpPr>
        <p:spPr>
          <a:xfrm>
            <a:off x="11063877" y="5688225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13</a:t>
            </a:r>
            <a:endParaRPr lang="zh-CN" altLang="en-US" sz="1050" kern="0"/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9B781EF3-0935-463D-B86E-8223143062CB}"/>
              </a:ext>
            </a:extLst>
          </p:cNvPr>
          <p:cNvSpPr txBox="1"/>
          <p:nvPr/>
        </p:nvSpPr>
        <p:spPr>
          <a:xfrm>
            <a:off x="11732481" y="5695542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14</a:t>
            </a:r>
            <a:endParaRPr lang="zh-CN" altLang="en-US" sz="1050" kern="0"/>
          </a:p>
        </p:txBody>
      </p:sp>
    </p:spTree>
    <p:extLst>
      <p:ext uri="{BB962C8B-B14F-4D97-AF65-F5344CB8AC3E}">
        <p14:creationId xmlns:p14="http://schemas.microsoft.com/office/powerpoint/2010/main" val="3620678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>
            <a:extLst>
              <a:ext uri="{FF2B5EF4-FFF2-40B4-BE49-F238E27FC236}">
                <a16:creationId xmlns:a16="http://schemas.microsoft.com/office/drawing/2014/main" id="{67D48CD6-4792-4274-A35A-730ACD3D2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680" y="2521991"/>
            <a:ext cx="5857200" cy="1104203"/>
          </a:xfrm>
          <a:prstGeom prst="rect">
            <a:avLst/>
          </a:prstGeom>
        </p:spPr>
      </p:pic>
      <p:sp>
        <p:nvSpPr>
          <p:cNvPr id="33" name="矩形 32">
            <a:extLst>
              <a:ext uri="{FF2B5EF4-FFF2-40B4-BE49-F238E27FC236}">
                <a16:creationId xmlns:a16="http://schemas.microsoft.com/office/drawing/2014/main" id="{EB67C8D5-F15A-489F-9266-A55FD48C6936}"/>
              </a:ext>
            </a:extLst>
          </p:cNvPr>
          <p:cNvSpPr/>
          <p:nvPr/>
        </p:nvSpPr>
        <p:spPr>
          <a:xfrm>
            <a:off x="8454067" y="3762375"/>
            <a:ext cx="915689" cy="22970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后面板板卡（通用）</a:t>
            </a:r>
            <a:r>
              <a:rPr lang="en-US" altLang="zh-CN" sz="2800"/>
              <a:t>—</a:t>
            </a:r>
            <a:r>
              <a:rPr lang="zh-CN" altLang="en-US" sz="2800"/>
              <a:t>信号定义</a:t>
            </a:r>
            <a:r>
              <a:rPr lang="en-US" altLang="zh-CN" sz="2800">
                <a:latin typeface="+mn-lt"/>
              </a:rPr>
              <a:t>3</a:t>
            </a:r>
            <a:endParaRPr lang="zh-CN" altLang="en-US" sz="2800" dirty="0">
              <a:latin typeface="+mn-lt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11</a:t>
            </a:fld>
            <a:endParaRPr lang="zh-CN" altLang="en-US" dirty="0"/>
          </a:p>
        </p:txBody>
      </p:sp>
      <p:graphicFrame>
        <p:nvGraphicFramePr>
          <p:cNvPr id="14" name="表格 11">
            <a:extLst>
              <a:ext uri="{FF2B5EF4-FFF2-40B4-BE49-F238E27FC236}">
                <a16:creationId xmlns:a16="http://schemas.microsoft.com/office/drawing/2014/main" id="{02447351-6734-4207-B24A-EAB3D2BD0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548860"/>
              </p:ext>
            </p:extLst>
          </p:nvPr>
        </p:nvGraphicFramePr>
        <p:xfrm>
          <a:off x="294066" y="762000"/>
          <a:ext cx="5498136" cy="4314825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314136">
                  <a:extLst>
                    <a:ext uri="{9D8B030D-6E8A-4147-A177-3AD203B41FA5}">
                      <a16:colId xmlns:a16="http://schemas.microsoft.com/office/drawing/2014/main" val="1577452049"/>
                    </a:ext>
                  </a:extLst>
                </a:gridCol>
                <a:gridCol w="580518">
                  <a:extLst>
                    <a:ext uri="{9D8B030D-6E8A-4147-A177-3AD203B41FA5}">
                      <a16:colId xmlns:a16="http://schemas.microsoft.com/office/drawing/2014/main" val="3302748627"/>
                    </a:ext>
                  </a:extLst>
                </a:gridCol>
                <a:gridCol w="556953">
                  <a:extLst>
                    <a:ext uri="{9D8B030D-6E8A-4147-A177-3AD203B41FA5}">
                      <a16:colId xmlns:a16="http://schemas.microsoft.com/office/drawing/2014/main" val="2533041729"/>
                    </a:ext>
                  </a:extLst>
                </a:gridCol>
                <a:gridCol w="897774">
                  <a:extLst>
                    <a:ext uri="{9D8B030D-6E8A-4147-A177-3AD203B41FA5}">
                      <a16:colId xmlns:a16="http://schemas.microsoft.com/office/drawing/2014/main" val="401827451"/>
                    </a:ext>
                  </a:extLst>
                </a:gridCol>
                <a:gridCol w="831273">
                  <a:extLst>
                    <a:ext uri="{9D8B030D-6E8A-4147-A177-3AD203B41FA5}">
                      <a16:colId xmlns:a16="http://schemas.microsoft.com/office/drawing/2014/main" val="2077788641"/>
                    </a:ext>
                  </a:extLst>
                </a:gridCol>
                <a:gridCol w="532015">
                  <a:extLst>
                    <a:ext uri="{9D8B030D-6E8A-4147-A177-3AD203B41FA5}">
                      <a16:colId xmlns:a16="http://schemas.microsoft.com/office/drawing/2014/main" val="1260100220"/>
                    </a:ext>
                  </a:extLst>
                </a:gridCol>
                <a:gridCol w="1029467">
                  <a:extLst>
                    <a:ext uri="{9D8B030D-6E8A-4147-A177-3AD203B41FA5}">
                      <a16:colId xmlns:a16="http://schemas.microsoft.com/office/drawing/2014/main" val="2717453647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500591548"/>
                    </a:ext>
                  </a:extLst>
                </a:gridCol>
              </a:tblGrid>
              <a:tr h="257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器件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PIN 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信号定义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PIN 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信号定义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648082"/>
                  </a:ext>
                </a:extLst>
              </a:tr>
              <a:tr h="257175">
                <a:tc rowSpan="15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5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CN_1…10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12V_I_VCC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独立电源</a:t>
                      </a:r>
                      <a:r>
                        <a:rPr lang="en-US" altLang="zh-CN" sz="800"/>
                        <a:t>+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12V_I_VCC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独立电源</a:t>
                      </a:r>
                      <a:r>
                        <a:rPr lang="en-US" altLang="zh-CN" sz="800"/>
                        <a:t>+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1814636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独立电源</a:t>
                      </a:r>
                      <a:r>
                        <a:rPr lang="en-US" altLang="zh-CN" sz="800"/>
                        <a:t>-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独立电源</a:t>
                      </a:r>
                      <a:r>
                        <a:rPr lang="en-US" altLang="zh-CN" sz="800"/>
                        <a:t>-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5355313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设备</a:t>
                      </a:r>
                      <a:r>
                        <a:rPr lang="en-US" altLang="zh-CN" sz="800"/>
                        <a:t>CAN1H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设备</a:t>
                      </a:r>
                      <a:r>
                        <a:rPr lang="en-US" altLang="zh-CN" sz="800"/>
                        <a:t>CAN1L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4852793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设备</a:t>
                      </a:r>
                      <a:r>
                        <a:rPr lang="en-US" altLang="zh-CN" sz="800"/>
                        <a:t>CAN2H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设备</a:t>
                      </a:r>
                      <a:r>
                        <a:rPr lang="en-US" altLang="zh-CN" sz="800"/>
                        <a:t>CAN2L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57475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Tool_3.3V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调试</a:t>
                      </a:r>
                      <a:r>
                        <a:rPr lang="en-US" altLang="zh-CN" sz="800"/>
                        <a:t>3.3V</a:t>
                      </a:r>
                      <a:r>
                        <a:rPr lang="zh-CN" altLang="en-US" sz="800"/>
                        <a:t>供电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MCU_SWD1/2/3…/10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>
                          <a:highlight>
                            <a:srgbClr val="FFFF00"/>
                          </a:highlight>
                        </a:rPr>
                        <a:t>调试数据口，分别对应</a:t>
                      </a:r>
                      <a:r>
                        <a:rPr lang="en-US" altLang="zh-CN" sz="800">
                          <a:highlight>
                            <a:srgbClr val="FFFF00"/>
                          </a:highlight>
                        </a:rPr>
                        <a:t>CN_1…10</a:t>
                      </a:r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963949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Tool_SCK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调试时钟口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Tool_GND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调试</a:t>
                      </a:r>
                      <a:r>
                        <a:rPr lang="en-US" altLang="zh-CN" sz="800"/>
                        <a:t>GND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090895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5493053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5349262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5154903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7318013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RESV9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RESV10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5830390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PVCC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样件电源</a:t>
                      </a:r>
                      <a:r>
                        <a:rPr lang="en-US" altLang="zh-CN" sz="800"/>
                        <a:t>+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PGND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样件电源</a:t>
                      </a:r>
                      <a:r>
                        <a:rPr lang="en-US" altLang="zh-CN" sz="800"/>
                        <a:t>-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1479758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FD_PVCC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电源反馈线</a:t>
                      </a:r>
                      <a:r>
                        <a:rPr lang="en-US" altLang="zh-CN" sz="800"/>
                        <a:t>+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FD_PGND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电源反馈线</a:t>
                      </a:r>
                      <a:r>
                        <a:rPr lang="en-US" altLang="zh-CN" sz="800"/>
                        <a:t>-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0838068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共地电源</a:t>
                      </a:r>
                      <a:r>
                        <a:rPr lang="en-US" altLang="zh-CN" sz="800"/>
                        <a:t>+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供电电源</a:t>
                      </a:r>
                      <a:r>
                        <a:rPr lang="en-US" altLang="zh-CN" sz="800"/>
                        <a:t>-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2260266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12V_C_VCC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共地电源</a:t>
                      </a:r>
                      <a:r>
                        <a:rPr lang="en-US" altLang="zh-CN" sz="800"/>
                        <a:t>+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30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12V_C_VCC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供电电源</a:t>
                      </a:r>
                      <a:r>
                        <a:rPr lang="en-US" altLang="zh-CN" sz="800"/>
                        <a:t>-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3526327"/>
                  </a:ext>
                </a:extLst>
              </a:tr>
            </a:tbl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CFC42D08-6546-4B34-AF1D-65C7EC29B89A}"/>
              </a:ext>
            </a:extLst>
          </p:cNvPr>
          <p:cNvSpPr txBox="1"/>
          <p:nvPr/>
        </p:nvSpPr>
        <p:spPr>
          <a:xfrm>
            <a:off x="6238905" y="2151578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背面</a:t>
            </a:r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BD66D64-FEF2-44C2-BCB7-57F09F2120FD}"/>
              </a:ext>
            </a:extLst>
          </p:cNvPr>
          <p:cNvSpPr txBox="1"/>
          <p:nvPr/>
        </p:nvSpPr>
        <p:spPr>
          <a:xfrm>
            <a:off x="6238905" y="710573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正面</a:t>
            </a:r>
            <a:endParaRPr lang="zh-CN" altLang="en-US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BC78B866-869F-45AD-819F-C24E85C835E3}"/>
              </a:ext>
            </a:extLst>
          </p:cNvPr>
          <p:cNvSpPr/>
          <p:nvPr/>
        </p:nvSpPr>
        <p:spPr>
          <a:xfrm>
            <a:off x="6372611" y="3060314"/>
            <a:ext cx="5324089" cy="5322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id="{7DFF9C7F-FB3E-41C1-9AA1-557D4CCD2F06}"/>
              </a:ext>
            </a:extLst>
          </p:cNvPr>
          <p:cNvCxnSpPr>
            <a:cxnSpLocks/>
            <a:stCxn id="73" idx="2"/>
            <a:endCxn id="33" idx="0"/>
          </p:cNvCxnSpPr>
          <p:nvPr/>
        </p:nvCxnSpPr>
        <p:spPr>
          <a:xfrm flipH="1">
            <a:off x="8911912" y="3592583"/>
            <a:ext cx="122744" cy="169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文本框 116">
            <a:extLst>
              <a:ext uri="{FF2B5EF4-FFF2-40B4-BE49-F238E27FC236}">
                <a16:creationId xmlns:a16="http://schemas.microsoft.com/office/drawing/2014/main" id="{0767031D-721E-4410-94C7-F56F4D215E27}"/>
              </a:ext>
            </a:extLst>
          </p:cNvPr>
          <p:cNvSpPr txBox="1"/>
          <p:nvPr/>
        </p:nvSpPr>
        <p:spPr>
          <a:xfrm>
            <a:off x="8150693" y="6059398"/>
            <a:ext cx="1546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/>
              <a:t>CN_1…10</a:t>
            </a:r>
            <a:endParaRPr lang="zh-CN" altLang="en-US" sz="120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A811C9B-C547-43FC-92AC-3D1C6DA68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9908" y="3833814"/>
            <a:ext cx="488372" cy="2214456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0B75FCA6-C32D-4C33-A835-E4800EC04013}"/>
              </a:ext>
            </a:extLst>
          </p:cNvPr>
          <p:cNvSpPr txBox="1"/>
          <p:nvPr/>
        </p:nvSpPr>
        <p:spPr>
          <a:xfrm>
            <a:off x="8480468" y="3925133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</a:t>
            </a:r>
            <a:endParaRPr lang="zh-CN" altLang="en-US" sz="1050" kern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88CD050-D111-4B79-8CEF-54AA6E1CE9CA}"/>
              </a:ext>
            </a:extLst>
          </p:cNvPr>
          <p:cNvSpPr txBox="1"/>
          <p:nvPr/>
        </p:nvSpPr>
        <p:spPr>
          <a:xfrm>
            <a:off x="9135374" y="3929359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</a:t>
            </a:r>
            <a:endParaRPr lang="zh-CN" altLang="en-US" sz="1050" kern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836BA27-5A13-458F-B3BD-FB25953573F0}"/>
              </a:ext>
            </a:extLst>
          </p:cNvPr>
          <p:cNvSpPr txBox="1"/>
          <p:nvPr/>
        </p:nvSpPr>
        <p:spPr>
          <a:xfrm>
            <a:off x="8482071" y="4060655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3</a:t>
            </a:r>
            <a:endParaRPr lang="zh-CN" altLang="en-US" sz="1050" kern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8CE647C-AE1A-484D-B25C-30462BD4F556}"/>
              </a:ext>
            </a:extLst>
          </p:cNvPr>
          <p:cNvSpPr txBox="1"/>
          <p:nvPr/>
        </p:nvSpPr>
        <p:spPr>
          <a:xfrm>
            <a:off x="9135374" y="4057924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4</a:t>
            </a:r>
            <a:endParaRPr lang="zh-CN" altLang="en-US" sz="1050" kern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AFC0861-A02E-41F2-B14F-294005D91DA7}"/>
              </a:ext>
            </a:extLst>
          </p:cNvPr>
          <p:cNvSpPr txBox="1"/>
          <p:nvPr/>
        </p:nvSpPr>
        <p:spPr>
          <a:xfrm>
            <a:off x="8482071" y="4188483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5</a:t>
            </a:r>
            <a:endParaRPr lang="zh-CN" altLang="en-US" sz="1050" kern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FE3D426-7446-443E-80EE-BA094B749088}"/>
              </a:ext>
            </a:extLst>
          </p:cNvPr>
          <p:cNvSpPr txBox="1"/>
          <p:nvPr/>
        </p:nvSpPr>
        <p:spPr>
          <a:xfrm>
            <a:off x="9135374" y="4186489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6</a:t>
            </a:r>
            <a:endParaRPr lang="zh-CN" altLang="en-US" sz="1050" kern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EFA0038-EA0A-4BA1-B111-788B1D7FFB6E}"/>
              </a:ext>
            </a:extLst>
          </p:cNvPr>
          <p:cNvSpPr txBox="1"/>
          <p:nvPr/>
        </p:nvSpPr>
        <p:spPr>
          <a:xfrm>
            <a:off x="9135374" y="4315054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8</a:t>
            </a:r>
            <a:endParaRPr lang="zh-CN" altLang="en-US" sz="1050" kern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6F3935C-0E14-40D8-B7A5-9C1C6B48D22C}"/>
              </a:ext>
            </a:extLst>
          </p:cNvPr>
          <p:cNvSpPr txBox="1"/>
          <p:nvPr/>
        </p:nvSpPr>
        <p:spPr>
          <a:xfrm>
            <a:off x="9097704" y="444361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10</a:t>
            </a:r>
            <a:endParaRPr lang="zh-CN" altLang="en-US" sz="1050" kern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29014A7-0BD3-479B-905A-2154726C3EAA}"/>
              </a:ext>
            </a:extLst>
          </p:cNvPr>
          <p:cNvSpPr txBox="1"/>
          <p:nvPr/>
        </p:nvSpPr>
        <p:spPr>
          <a:xfrm>
            <a:off x="9097704" y="457218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12</a:t>
            </a:r>
            <a:endParaRPr lang="zh-CN" altLang="en-US" sz="1050" kern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F0AD4EA-EA8A-44D8-BE1B-7089738ACBD1}"/>
              </a:ext>
            </a:extLst>
          </p:cNvPr>
          <p:cNvSpPr txBox="1"/>
          <p:nvPr/>
        </p:nvSpPr>
        <p:spPr>
          <a:xfrm>
            <a:off x="8482071" y="4316311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7</a:t>
            </a:r>
            <a:endParaRPr lang="zh-CN" altLang="en-US" sz="1050" kern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9B27113-5BDD-4A3B-ACE2-77D79938E5A6}"/>
              </a:ext>
            </a:extLst>
          </p:cNvPr>
          <p:cNvSpPr txBox="1"/>
          <p:nvPr/>
        </p:nvSpPr>
        <p:spPr>
          <a:xfrm>
            <a:off x="8482071" y="4444139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9</a:t>
            </a:r>
            <a:endParaRPr lang="zh-CN" altLang="en-US" sz="1050" kern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05871D3-1D05-49A1-BFBC-C6B967D69DB2}"/>
              </a:ext>
            </a:extLst>
          </p:cNvPr>
          <p:cNvSpPr txBox="1"/>
          <p:nvPr/>
        </p:nvSpPr>
        <p:spPr>
          <a:xfrm>
            <a:off x="8444401" y="4571967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11</a:t>
            </a:r>
            <a:endParaRPr lang="zh-CN" altLang="en-US" sz="1050" kern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9B848DA-7005-41F3-9471-E07856072E65}"/>
              </a:ext>
            </a:extLst>
          </p:cNvPr>
          <p:cNvSpPr txBox="1"/>
          <p:nvPr/>
        </p:nvSpPr>
        <p:spPr>
          <a:xfrm>
            <a:off x="8444401" y="4699795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13</a:t>
            </a:r>
            <a:endParaRPr lang="zh-CN" altLang="en-US" sz="1050" kern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3522A2D-2FE6-4A03-A858-9C738B33E4FD}"/>
              </a:ext>
            </a:extLst>
          </p:cNvPr>
          <p:cNvSpPr txBox="1"/>
          <p:nvPr/>
        </p:nvSpPr>
        <p:spPr>
          <a:xfrm>
            <a:off x="9097704" y="470074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14</a:t>
            </a:r>
            <a:endParaRPr lang="zh-CN" altLang="en-US" sz="1050" kern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BC2E1EF2-A864-46F9-979F-35DB384F7DEE}"/>
              </a:ext>
            </a:extLst>
          </p:cNvPr>
          <p:cNvSpPr txBox="1"/>
          <p:nvPr/>
        </p:nvSpPr>
        <p:spPr>
          <a:xfrm>
            <a:off x="9097704" y="482931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16</a:t>
            </a:r>
            <a:endParaRPr lang="zh-CN" altLang="en-US" sz="1050" kern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DF04C75-7161-4FFB-A02B-58AB570677A6}"/>
              </a:ext>
            </a:extLst>
          </p:cNvPr>
          <p:cNvSpPr txBox="1"/>
          <p:nvPr/>
        </p:nvSpPr>
        <p:spPr>
          <a:xfrm>
            <a:off x="9097704" y="495787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18</a:t>
            </a:r>
            <a:endParaRPr lang="zh-CN" altLang="en-US" sz="1050" kern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06309E7-61F2-4736-AA41-08A8CF1031CB}"/>
              </a:ext>
            </a:extLst>
          </p:cNvPr>
          <p:cNvSpPr txBox="1"/>
          <p:nvPr/>
        </p:nvSpPr>
        <p:spPr>
          <a:xfrm>
            <a:off x="9097704" y="508644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20</a:t>
            </a:r>
            <a:endParaRPr lang="zh-CN" altLang="en-US" sz="1050" kern="0"/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DE2F4B3-1833-4A9E-B2F6-9506AE37CAAD}"/>
              </a:ext>
            </a:extLst>
          </p:cNvPr>
          <p:cNvSpPr txBox="1"/>
          <p:nvPr/>
        </p:nvSpPr>
        <p:spPr>
          <a:xfrm>
            <a:off x="9097704" y="521500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22</a:t>
            </a:r>
            <a:endParaRPr lang="zh-CN" altLang="en-US" sz="1050" kern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A8EAB87A-5C91-4385-B7DB-AA7C2C6A0ACF}"/>
              </a:ext>
            </a:extLst>
          </p:cNvPr>
          <p:cNvSpPr txBox="1"/>
          <p:nvPr/>
        </p:nvSpPr>
        <p:spPr>
          <a:xfrm>
            <a:off x="9097704" y="534357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24</a:t>
            </a:r>
            <a:endParaRPr lang="zh-CN" altLang="en-US" sz="1050" kern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6D24C7AA-3625-450E-A26B-F51838462F68}"/>
              </a:ext>
            </a:extLst>
          </p:cNvPr>
          <p:cNvSpPr txBox="1"/>
          <p:nvPr/>
        </p:nvSpPr>
        <p:spPr>
          <a:xfrm>
            <a:off x="9097704" y="547213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26</a:t>
            </a:r>
            <a:endParaRPr lang="zh-CN" altLang="en-US" sz="1050" kern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760C0AA0-2916-433E-A207-90F3193D0E86}"/>
              </a:ext>
            </a:extLst>
          </p:cNvPr>
          <p:cNvSpPr txBox="1"/>
          <p:nvPr/>
        </p:nvSpPr>
        <p:spPr>
          <a:xfrm>
            <a:off x="9097704" y="560070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28</a:t>
            </a:r>
            <a:endParaRPr lang="zh-CN" altLang="en-US" sz="1050" kern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C699DB8-16F6-4B03-9485-A4049F7A38FB}"/>
              </a:ext>
            </a:extLst>
          </p:cNvPr>
          <p:cNvSpPr txBox="1"/>
          <p:nvPr/>
        </p:nvSpPr>
        <p:spPr>
          <a:xfrm>
            <a:off x="9097704" y="572927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30</a:t>
            </a:r>
            <a:endParaRPr lang="zh-CN" altLang="en-US" sz="1050" kern="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F7762595-F2D7-4D33-85E7-A5C208CED228}"/>
              </a:ext>
            </a:extLst>
          </p:cNvPr>
          <p:cNvSpPr txBox="1"/>
          <p:nvPr/>
        </p:nvSpPr>
        <p:spPr>
          <a:xfrm>
            <a:off x="8444401" y="4827623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15</a:t>
            </a:r>
            <a:endParaRPr lang="zh-CN" altLang="en-US" sz="1050" kern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3996CDB-DD93-45B2-83D9-E42D7D28DB2C}"/>
              </a:ext>
            </a:extLst>
          </p:cNvPr>
          <p:cNvSpPr txBox="1"/>
          <p:nvPr/>
        </p:nvSpPr>
        <p:spPr>
          <a:xfrm>
            <a:off x="8444401" y="4955451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17</a:t>
            </a:r>
            <a:endParaRPr lang="zh-CN" altLang="en-US" sz="1050" kern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0DCA315-AE5A-4CA8-BEA4-5EE538A6A37E}"/>
              </a:ext>
            </a:extLst>
          </p:cNvPr>
          <p:cNvSpPr txBox="1"/>
          <p:nvPr/>
        </p:nvSpPr>
        <p:spPr>
          <a:xfrm>
            <a:off x="8444401" y="508327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19</a:t>
            </a:r>
            <a:endParaRPr lang="zh-CN" altLang="en-US" sz="1050" kern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63B9A3F0-0E67-4D9C-BA30-4E7921123E4C}"/>
              </a:ext>
            </a:extLst>
          </p:cNvPr>
          <p:cNvSpPr txBox="1"/>
          <p:nvPr/>
        </p:nvSpPr>
        <p:spPr>
          <a:xfrm>
            <a:off x="8444401" y="5211107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21</a:t>
            </a:r>
            <a:endParaRPr lang="zh-CN" altLang="en-US" sz="1050" kern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5BEFAD3D-0424-414A-B831-6442AEB445EA}"/>
              </a:ext>
            </a:extLst>
          </p:cNvPr>
          <p:cNvSpPr txBox="1"/>
          <p:nvPr/>
        </p:nvSpPr>
        <p:spPr>
          <a:xfrm>
            <a:off x="8444401" y="5338935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23</a:t>
            </a:r>
            <a:endParaRPr lang="zh-CN" altLang="en-US" sz="1050" kern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415FF06-5817-49B7-9973-5ADFEB358EA7}"/>
              </a:ext>
            </a:extLst>
          </p:cNvPr>
          <p:cNvSpPr txBox="1"/>
          <p:nvPr/>
        </p:nvSpPr>
        <p:spPr>
          <a:xfrm>
            <a:off x="8444401" y="5466763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25</a:t>
            </a:r>
            <a:endParaRPr lang="zh-CN" altLang="en-US" sz="1050" kern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0E9709CA-EC01-4A2E-B8E9-A8146905CBC7}"/>
              </a:ext>
            </a:extLst>
          </p:cNvPr>
          <p:cNvSpPr txBox="1"/>
          <p:nvPr/>
        </p:nvSpPr>
        <p:spPr>
          <a:xfrm>
            <a:off x="8444401" y="5594591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27</a:t>
            </a:r>
            <a:endParaRPr lang="zh-CN" altLang="en-US" sz="1050" kern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9CC3D3C4-5D74-4F2B-BAC8-EF81AEE13C84}"/>
              </a:ext>
            </a:extLst>
          </p:cNvPr>
          <p:cNvSpPr txBox="1"/>
          <p:nvPr/>
        </p:nvSpPr>
        <p:spPr>
          <a:xfrm>
            <a:off x="8444401" y="5722417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29</a:t>
            </a:r>
            <a:endParaRPr lang="zh-CN" altLang="en-US" sz="1050" kern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635679D-A541-41B2-8065-3A4D2F9A6F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905" y="1028459"/>
            <a:ext cx="5857200" cy="110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212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功能板卡（通用）</a:t>
            </a:r>
            <a:endParaRPr lang="zh-CN" altLang="en-US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39B80C-0752-496A-B865-1E1DB2C5E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800"/>
              <a:t>基础功能块设计</a:t>
            </a:r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5008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功能板卡（通用）</a:t>
            </a:r>
            <a:r>
              <a:rPr lang="en-US" altLang="zh-CN" sz="2800"/>
              <a:t>——</a:t>
            </a:r>
            <a:r>
              <a:rPr lang="zh-CN" altLang="en-US" sz="2800">
                <a:latin typeface="+mn-lt"/>
              </a:rPr>
              <a:t>板卡基础功能设计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13</a:t>
            </a:fld>
            <a:endParaRPr lang="zh-CN" altLang="en-US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52BC0D9-1F6B-46FC-AC6D-BB0C16C78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731" y="822960"/>
            <a:ext cx="5239697" cy="5354003"/>
          </a:xfrm>
        </p:spPr>
        <p:txBody>
          <a:bodyPr>
            <a:normAutofit/>
          </a:bodyPr>
          <a:lstStyle/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供电：采用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12V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外接电源。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接口设计为双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12V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供电电路，通过跳线帽对供电口进行选择（默认第一路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12V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供电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GND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和程控电源不连接，第二路板卡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GND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和程控电源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GND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连接）。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供电电源输入端使用宽范围（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9~16V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）设计。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供电电源输入端需增加防反接和过载的保护方案。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电源指示灯</a:t>
            </a:r>
            <a:r>
              <a:rPr lang="en-US" altLang="zh-CN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(</a:t>
            </a:r>
            <a:r>
              <a:rPr lang="zh-CN" altLang="en-US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采用小继电器控制</a:t>
            </a:r>
            <a:r>
              <a:rPr lang="en-US" altLang="zh-CN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12V</a:t>
            </a:r>
            <a:r>
              <a:rPr lang="zh-CN" altLang="en-US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通断实现</a:t>
            </a:r>
            <a:r>
              <a:rPr lang="en-US" altLang="zh-CN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) 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通信：采用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CAN FD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通信，板卡设计两路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CAN FD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进行冗余。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设计两路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模块，分别使用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FDCAN1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FDCAN2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两个模块。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对外接口设计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3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路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，其中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CAN1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FDCAN1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连接，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CAN2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和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CAN3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通过条线可选择连接到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FDCAN2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模块。</a:t>
            </a:r>
            <a:endParaRPr lang="en-US" altLang="zh-CN" sz="1000">
              <a:solidFill>
                <a:prstClr val="black"/>
              </a:solidFill>
              <a:highlight>
                <a:srgbClr val="FFFF00"/>
              </a:highlight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两路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 FD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收发器采用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XXX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，带隔离的收发器。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收发器带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120Ω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终端电阻，默认未接入，采用跳线帽进行配置。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CAN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收发器增加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LED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等，通过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MCU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驱动三极管打开和关闭，对当前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CAN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通信状态进行显示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主控芯片：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采用</a:t>
            </a: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STM32H750VBT6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最小系统和供电方案采用之前的设计。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MCU PIN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脚使用如右图。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红色区域为所有板卡均采用的部分。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EEPROM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：采用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M93C86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，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16 Kbit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，采用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SPI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进行通信。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720000" lvl="1" indent="-288000">
              <a:buFont typeface="+mj-lt"/>
              <a:buAutoNum type="arabicPeriod"/>
              <a:defRPr/>
            </a:pP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EEPROM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使用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PIN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脚为</a:t>
            </a:r>
            <a:r>
              <a:rPr lang="en-US" altLang="zh-CN" sz="1000">
                <a:solidFill>
                  <a:srgbClr val="FF0000"/>
                </a:solidFill>
                <a:latin typeface="Arial"/>
                <a:ea typeface="宋体"/>
              </a:rPr>
              <a:t>PE2</a:t>
            </a: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，</a:t>
            </a:r>
            <a:r>
              <a:rPr lang="en-US" altLang="zh-CN" sz="1000">
                <a:solidFill>
                  <a:srgbClr val="FF0000"/>
                </a:solidFill>
                <a:latin typeface="Arial"/>
                <a:ea typeface="宋体"/>
              </a:rPr>
              <a:t>PE4</a:t>
            </a: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，</a:t>
            </a:r>
            <a:r>
              <a:rPr lang="en-US" altLang="zh-CN" sz="1000">
                <a:solidFill>
                  <a:srgbClr val="FF0000"/>
                </a:solidFill>
                <a:latin typeface="Arial"/>
                <a:ea typeface="宋体"/>
              </a:rPr>
              <a:t>PE5</a:t>
            </a: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，</a:t>
            </a:r>
            <a:r>
              <a:rPr lang="en-US" altLang="zh-CN" sz="1000">
                <a:solidFill>
                  <a:srgbClr val="FF0000"/>
                </a:solidFill>
                <a:latin typeface="Arial"/>
                <a:ea typeface="宋体"/>
              </a:rPr>
              <a:t>PE6</a:t>
            </a: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板卡上电状态指示灯。</a:t>
            </a:r>
            <a:endParaRPr lang="en-US" altLang="zh-CN" sz="1400">
              <a:solidFill>
                <a:prstClr val="black"/>
              </a:solidFill>
              <a:latin typeface="Arial"/>
              <a:ea typeface="宋体"/>
            </a:endParaRPr>
          </a:p>
          <a:p>
            <a:pPr marL="720000" lvl="1" indent="-288000">
              <a:buFont typeface="+mj-lt"/>
              <a:buAutoNum type="arabi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采用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PC15 PIN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脚控制面板显示灯。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864678D-F431-4351-94D7-CECD9483BA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04"/>
          <a:stretch/>
        </p:blipFill>
        <p:spPr>
          <a:xfrm>
            <a:off x="5875867" y="822960"/>
            <a:ext cx="6096000" cy="53670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306B73D-4840-4B70-AF72-121D90B8DF6D}"/>
              </a:ext>
            </a:extLst>
          </p:cNvPr>
          <p:cNvSpPr/>
          <p:nvPr/>
        </p:nvSpPr>
        <p:spPr>
          <a:xfrm>
            <a:off x="6095694" y="1854200"/>
            <a:ext cx="1007839" cy="2929467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9E96732-9E17-414D-B355-0D5BEB3E327F}"/>
              </a:ext>
            </a:extLst>
          </p:cNvPr>
          <p:cNvSpPr/>
          <p:nvPr/>
        </p:nvSpPr>
        <p:spPr>
          <a:xfrm>
            <a:off x="10676160" y="822960"/>
            <a:ext cx="1295707" cy="2106507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BB74405-D8CE-4E9D-9DE6-8C7981044135}"/>
              </a:ext>
            </a:extLst>
          </p:cNvPr>
          <p:cNvSpPr/>
          <p:nvPr/>
        </p:nvSpPr>
        <p:spPr>
          <a:xfrm>
            <a:off x="10811933" y="5477933"/>
            <a:ext cx="956734" cy="35560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2693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1000ABAF-5A88-4055-9F3B-F9108E7D9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971" y="1720182"/>
            <a:ext cx="5440680" cy="39319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功能板卡（通用）</a:t>
            </a:r>
            <a:r>
              <a:rPr lang="en-US" altLang="zh-CN" sz="2800"/>
              <a:t>——</a:t>
            </a:r>
            <a:r>
              <a:rPr lang="zh-CN" altLang="en-US" sz="2800"/>
              <a:t>外观尺寸</a:t>
            </a:r>
            <a:endParaRPr lang="zh-CN" altLang="en-US" sz="2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4A4E5A8-333A-418A-B087-B6066EE98530}"/>
              </a:ext>
            </a:extLst>
          </p:cNvPr>
          <p:cNvSpPr/>
          <p:nvPr/>
        </p:nvSpPr>
        <p:spPr>
          <a:xfrm>
            <a:off x="6537750" y="1900702"/>
            <a:ext cx="4680000" cy="35512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EB5A2B4-0571-4E91-9FC7-44AC903C6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875" y="3123886"/>
            <a:ext cx="57912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893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BB485462-8074-40CB-9C55-586C441FD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156" y="1509734"/>
            <a:ext cx="5440680" cy="39319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功能板卡（通用）</a:t>
            </a:r>
            <a:r>
              <a:rPr lang="en-US" altLang="zh-CN" sz="2800"/>
              <a:t>——</a:t>
            </a:r>
            <a:r>
              <a:rPr lang="zh-CN" altLang="en-US" sz="2800"/>
              <a:t>接口定义</a:t>
            </a:r>
            <a:endParaRPr lang="zh-CN" altLang="en-US" sz="2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4A4E5A8-333A-418A-B087-B6066EE98530}"/>
              </a:ext>
            </a:extLst>
          </p:cNvPr>
          <p:cNvSpPr/>
          <p:nvPr/>
        </p:nvSpPr>
        <p:spPr>
          <a:xfrm>
            <a:off x="3559726" y="1710376"/>
            <a:ext cx="4680000" cy="35512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9" name="表格 11">
            <a:extLst>
              <a:ext uri="{FF2B5EF4-FFF2-40B4-BE49-F238E27FC236}">
                <a16:creationId xmlns:a16="http://schemas.microsoft.com/office/drawing/2014/main" id="{863E66B6-8E14-4745-A671-444EAC0188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832802"/>
              </p:ext>
            </p:extLst>
          </p:nvPr>
        </p:nvGraphicFramePr>
        <p:xfrm>
          <a:off x="119420" y="1242639"/>
          <a:ext cx="2889968" cy="4451312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18380">
                  <a:extLst>
                    <a:ext uri="{9D8B030D-6E8A-4147-A177-3AD203B41FA5}">
                      <a16:colId xmlns:a16="http://schemas.microsoft.com/office/drawing/2014/main" val="1577452049"/>
                    </a:ext>
                  </a:extLst>
                </a:gridCol>
                <a:gridCol w="926604">
                  <a:extLst>
                    <a:ext uri="{9D8B030D-6E8A-4147-A177-3AD203B41FA5}">
                      <a16:colId xmlns:a16="http://schemas.microsoft.com/office/drawing/2014/main" val="3302748627"/>
                    </a:ext>
                  </a:extLst>
                </a:gridCol>
                <a:gridCol w="584696">
                  <a:extLst>
                    <a:ext uri="{9D8B030D-6E8A-4147-A177-3AD203B41FA5}">
                      <a16:colId xmlns:a16="http://schemas.microsoft.com/office/drawing/2014/main" val="2533041729"/>
                    </a:ext>
                  </a:extLst>
                </a:gridCol>
                <a:gridCol w="860288">
                  <a:extLst>
                    <a:ext uri="{9D8B030D-6E8A-4147-A177-3AD203B41FA5}">
                      <a16:colId xmlns:a16="http://schemas.microsoft.com/office/drawing/2014/main" val="401827451"/>
                    </a:ext>
                  </a:extLst>
                </a:gridCol>
              </a:tblGrid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Nr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Nr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648082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12V-1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12V-1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532789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3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GND-1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GND-1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345312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5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TCAN1_H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6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PVCC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467118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7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TCAN1_L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8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PGND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8478653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9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Dbg_GND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10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Dbg_SCK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944594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Dbg_3.3V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Dbg_D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543679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13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TCAN2_H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14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F_GND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089577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15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TCAN2_L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16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F_PVCC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6909937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17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GND-2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18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GND-2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56498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19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12V-2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20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12V-2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6642151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5047425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23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24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8539300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25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26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6760495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27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28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5740926"/>
                  </a:ext>
                </a:extLst>
              </a:tr>
              <a:tr h="2782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29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30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8047994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4E604EAB-80AE-4624-9FB2-8E3651153300}"/>
              </a:ext>
            </a:extLst>
          </p:cNvPr>
          <p:cNvSpPr/>
          <p:nvPr/>
        </p:nvSpPr>
        <p:spPr>
          <a:xfrm>
            <a:off x="3415550" y="2812313"/>
            <a:ext cx="766306" cy="1224329"/>
          </a:xfrm>
          <a:prstGeom prst="rect">
            <a:avLst/>
          </a:prstGeom>
          <a:noFill/>
          <a:ln w="1905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0" name="表格 11">
            <a:extLst>
              <a:ext uri="{FF2B5EF4-FFF2-40B4-BE49-F238E27FC236}">
                <a16:creationId xmlns:a16="http://schemas.microsoft.com/office/drawing/2014/main" id="{92CA3C7F-D4EF-4147-94BA-410717948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8119064"/>
              </p:ext>
            </p:extLst>
          </p:nvPr>
        </p:nvGraphicFramePr>
        <p:xfrm>
          <a:off x="9043960" y="1242639"/>
          <a:ext cx="2889968" cy="493776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18380">
                  <a:extLst>
                    <a:ext uri="{9D8B030D-6E8A-4147-A177-3AD203B41FA5}">
                      <a16:colId xmlns:a16="http://schemas.microsoft.com/office/drawing/2014/main" val="1577452049"/>
                    </a:ext>
                  </a:extLst>
                </a:gridCol>
                <a:gridCol w="926604">
                  <a:extLst>
                    <a:ext uri="{9D8B030D-6E8A-4147-A177-3AD203B41FA5}">
                      <a16:colId xmlns:a16="http://schemas.microsoft.com/office/drawing/2014/main" val="3302748627"/>
                    </a:ext>
                  </a:extLst>
                </a:gridCol>
                <a:gridCol w="584696">
                  <a:extLst>
                    <a:ext uri="{9D8B030D-6E8A-4147-A177-3AD203B41FA5}">
                      <a16:colId xmlns:a16="http://schemas.microsoft.com/office/drawing/2014/main" val="2533041729"/>
                    </a:ext>
                  </a:extLst>
                </a:gridCol>
                <a:gridCol w="860288">
                  <a:extLst>
                    <a:ext uri="{9D8B030D-6E8A-4147-A177-3AD203B41FA5}">
                      <a16:colId xmlns:a16="http://schemas.microsoft.com/office/drawing/2014/main" val="401827451"/>
                    </a:ext>
                  </a:extLst>
                </a:gridCol>
              </a:tblGrid>
              <a:tr h="2198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Nr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Nr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648082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12V-1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12V-1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532789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GND-1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GND-1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345312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3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TCAN1_H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13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PVCC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467118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TCAN1_L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14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PGND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8478653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5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TCAN2_H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15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RES1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944594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6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TCAN2_L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16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RES2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543679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7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>
                          <a:highlight>
                            <a:srgbClr val="FFFF00"/>
                          </a:highlight>
                        </a:rPr>
                        <a:t>TCAN3_H</a:t>
                      </a:r>
                      <a:endParaRPr lang="zh-CN" altLang="en-US" sz="120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17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F_GND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089577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8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>
                          <a:highlight>
                            <a:srgbClr val="FFFF00"/>
                          </a:highlight>
                        </a:rPr>
                        <a:t>TCAN3_L</a:t>
                      </a:r>
                      <a:endParaRPr lang="zh-CN" altLang="en-US" sz="120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18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F_PVCC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6909937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9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GND-2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19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GND-2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56498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10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12V-2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20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/>
                        <a:t>12V-2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6642151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7672299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4741361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9674060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4519214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4068321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1830705"/>
                  </a:ext>
                </a:extLst>
              </a:tr>
              <a:tr h="219859"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883366"/>
                  </a:ext>
                </a:extLst>
              </a:tr>
            </a:tbl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9440BCC6-46CE-4CAF-BB12-C69B56B9AD4E}"/>
              </a:ext>
            </a:extLst>
          </p:cNvPr>
          <p:cNvSpPr/>
          <p:nvPr/>
        </p:nvSpPr>
        <p:spPr>
          <a:xfrm>
            <a:off x="8337892" y="4302916"/>
            <a:ext cx="579120" cy="103503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B56B184B-4296-4B92-BF62-4AE2500BB3DF}"/>
              </a:ext>
            </a:extLst>
          </p:cNvPr>
          <p:cNvCxnSpPr>
            <a:cxnSpLocks/>
          </p:cNvCxnSpPr>
          <p:nvPr/>
        </p:nvCxnSpPr>
        <p:spPr>
          <a:xfrm flipH="1" flipV="1">
            <a:off x="3009389" y="1242639"/>
            <a:ext cx="416507" cy="1571492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D7BBB61F-47D4-4C5E-B30F-E327F6F1E319}"/>
              </a:ext>
            </a:extLst>
          </p:cNvPr>
          <p:cNvCxnSpPr>
            <a:cxnSpLocks/>
          </p:cNvCxnSpPr>
          <p:nvPr/>
        </p:nvCxnSpPr>
        <p:spPr>
          <a:xfrm flipH="1">
            <a:off x="3009389" y="4038460"/>
            <a:ext cx="416506" cy="264456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4D659164-15BF-4F55-A902-6A7B874250F7}"/>
              </a:ext>
            </a:extLst>
          </p:cNvPr>
          <p:cNvCxnSpPr>
            <a:cxnSpLocks/>
          </p:cNvCxnSpPr>
          <p:nvPr/>
        </p:nvCxnSpPr>
        <p:spPr>
          <a:xfrm flipV="1">
            <a:off x="8917012" y="1242640"/>
            <a:ext cx="126948" cy="3060276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67E4418D-E55F-4E9D-9AF8-C13E777BC968}"/>
              </a:ext>
            </a:extLst>
          </p:cNvPr>
          <p:cNvCxnSpPr>
            <a:cxnSpLocks/>
          </p:cNvCxnSpPr>
          <p:nvPr/>
        </p:nvCxnSpPr>
        <p:spPr>
          <a:xfrm>
            <a:off x="8917012" y="5337950"/>
            <a:ext cx="152400" cy="842449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CEA5DF88-724E-44C4-9216-7597C8E73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699" y="2809822"/>
            <a:ext cx="617220" cy="122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214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A5D0D4C7-2C9F-411D-9C71-00F974A43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971" y="1720182"/>
            <a:ext cx="5440680" cy="39319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功能板卡（通用）</a:t>
            </a:r>
            <a:r>
              <a:rPr lang="en-US" altLang="zh-CN" sz="2800">
                <a:latin typeface="+mn-lt"/>
              </a:rPr>
              <a:t>——</a:t>
            </a:r>
            <a:r>
              <a:rPr lang="zh-CN" altLang="en-US" sz="2800">
                <a:latin typeface="+mn-lt"/>
              </a:rPr>
              <a:t>尺寸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16</a:t>
            </a:fld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1BBAD8-D1D2-4253-B04E-7C69DC8929A0}"/>
              </a:ext>
            </a:extLst>
          </p:cNvPr>
          <p:cNvSpPr txBox="1"/>
          <p:nvPr/>
        </p:nvSpPr>
        <p:spPr>
          <a:xfrm>
            <a:off x="297732" y="889462"/>
            <a:ext cx="557545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600"/>
              <a:t>尺寸设计：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/>
              <a:t>如图所示，为整体电源板卡的尺寸需求。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/>
              <a:t>绿色显示区域为板卡的整体大小</a:t>
            </a:r>
            <a:r>
              <a:rPr lang="en-US" altLang="zh-CN" sz="1200"/>
              <a:t>141mm X 108mm</a:t>
            </a:r>
            <a:r>
              <a:rPr lang="zh-CN" altLang="en-US" sz="1200"/>
              <a:t>。</a:t>
            </a:r>
            <a:endParaRPr lang="en-US" altLang="zh-CN" sz="1200"/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/>
              <a:t>白色区域为器件布局区域，相对绿色区域预留出</a:t>
            </a:r>
            <a:r>
              <a:rPr lang="en-US" altLang="zh-CN" sz="1200"/>
              <a:t>4mm</a:t>
            </a:r>
            <a:r>
              <a:rPr lang="zh-CN" altLang="en-US" sz="1200"/>
              <a:t>边距。</a:t>
            </a:r>
            <a:endParaRPr lang="en-US" altLang="zh-CN" sz="1200"/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200"/>
              <a:t>4mm</a:t>
            </a:r>
            <a:r>
              <a:rPr lang="zh-CN" altLang="en-US" sz="1200"/>
              <a:t>边界区域可以放置丝印，但不能放置器件。</a:t>
            </a:r>
            <a:endParaRPr lang="en-US" altLang="zh-CN" sz="1200"/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/>
              <a:t>板子外轮廓四个角做倒角，</a:t>
            </a:r>
            <a:r>
              <a:rPr lang="en-US" altLang="zh-CN" sz="1200"/>
              <a:t>2mm</a:t>
            </a:r>
            <a:r>
              <a:rPr lang="zh-CN" altLang="en-US" sz="1200"/>
              <a:t>。</a:t>
            </a:r>
            <a:endParaRPr lang="en-US" altLang="zh-CN" sz="1200"/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/>
              <a:t>红色区域，为金手指。</a:t>
            </a:r>
            <a:endParaRPr lang="en-US" altLang="zh-CN" sz="1200"/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/>
              <a:t>详细图纸见附件。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10A784CA-9DE2-408D-8091-2F2AD09AD393}"/>
              </a:ext>
            </a:extLst>
          </p:cNvPr>
          <p:cNvCxnSpPr>
            <a:cxnSpLocks/>
          </p:cNvCxnSpPr>
          <p:nvPr/>
        </p:nvCxnSpPr>
        <p:spPr>
          <a:xfrm flipH="1" flipV="1">
            <a:off x="11352552" y="5606542"/>
            <a:ext cx="166321" cy="1553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A7E8738E-6DD0-48C2-B0C5-BCB24830AE34}"/>
              </a:ext>
            </a:extLst>
          </p:cNvPr>
          <p:cNvCxnSpPr>
            <a:cxnSpLocks/>
          </p:cNvCxnSpPr>
          <p:nvPr/>
        </p:nvCxnSpPr>
        <p:spPr>
          <a:xfrm>
            <a:off x="5853522" y="1589022"/>
            <a:ext cx="72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B9BFC8B2-ED0E-471D-B6C1-6B93321A74CF}"/>
              </a:ext>
            </a:extLst>
          </p:cNvPr>
          <p:cNvCxnSpPr>
            <a:cxnSpLocks/>
          </p:cNvCxnSpPr>
          <p:nvPr/>
        </p:nvCxnSpPr>
        <p:spPr>
          <a:xfrm>
            <a:off x="5973299" y="5609031"/>
            <a:ext cx="72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0095C1C6-A049-4B34-B82A-4BAC38BE0674}"/>
              </a:ext>
            </a:extLst>
          </p:cNvPr>
          <p:cNvCxnSpPr>
            <a:cxnSpLocks/>
          </p:cNvCxnSpPr>
          <p:nvPr/>
        </p:nvCxnSpPr>
        <p:spPr>
          <a:xfrm flipV="1">
            <a:off x="6330398" y="1233712"/>
            <a:ext cx="0" cy="5319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8303F809-1C1E-477D-AF3E-7887C583666A}"/>
              </a:ext>
            </a:extLst>
          </p:cNvPr>
          <p:cNvCxnSpPr>
            <a:cxnSpLocks/>
          </p:cNvCxnSpPr>
          <p:nvPr/>
        </p:nvCxnSpPr>
        <p:spPr>
          <a:xfrm flipV="1">
            <a:off x="11418308" y="1233712"/>
            <a:ext cx="0" cy="5319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B229D987-32A5-40FC-B2DF-21F4BF0122C9}"/>
              </a:ext>
            </a:extLst>
          </p:cNvPr>
          <p:cNvCxnSpPr>
            <a:cxnSpLocks/>
          </p:cNvCxnSpPr>
          <p:nvPr/>
        </p:nvCxnSpPr>
        <p:spPr>
          <a:xfrm>
            <a:off x="6336113" y="1430456"/>
            <a:ext cx="5079637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679CC760-4070-4465-B6AA-E161337D75EA}"/>
              </a:ext>
            </a:extLst>
          </p:cNvPr>
          <p:cNvCxnSpPr>
            <a:cxnSpLocks/>
          </p:cNvCxnSpPr>
          <p:nvPr/>
        </p:nvCxnSpPr>
        <p:spPr>
          <a:xfrm flipV="1">
            <a:off x="6106465" y="1596126"/>
            <a:ext cx="0" cy="4016826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>
            <a:extLst>
              <a:ext uri="{FF2B5EF4-FFF2-40B4-BE49-F238E27FC236}">
                <a16:creationId xmlns:a16="http://schemas.microsoft.com/office/drawing/2014/main" id="{B29EA851-0DD9-4313-8950-DC5AEB1290C2}"/>
              </a:ext>
            </a:extLst>
          </p:cNvPr>
          <p:cNvSpPr/>
          <p:nvPr/>
        </p:nvSpPr>
        <p:spPr>
          <a:xfrm>
            <a:off x="6537750" y="1900702"/>
            <a:ext cx="4680000" cy="35512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DF175BA-4EDF-451B-BAE4-FBEFA6152F53}"/>
              </a:ext>
            </a:extLst>
          </p:cNvPr>
          <p:cNvSpPr txBox="1"/>
          <p:nvPr/>
        </p:nvSpPr>
        <p:spPr>
          <a:xfrm>
            <a:off x="8265968" y="1190646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141mm</a:t>
            </a:r>
            <a:endParaRPr lang="zh-CN" altLang="en-US" sz="120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17C98D94-0C77-442C-BC53-579A6A93095D}"/>
              </a:ext>
            </a:extLst>
          </p:cNvPr>
          <p:cNvSpPr txBox="1"/>
          <p:nvPr/>
        </p:nvSpPr>
        <p:spPr>
          <a:xfrm rot="16200000">
            <a:off x="5473661" y="3552622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108mm</a:t>
            </a:r>
            <a:endParaRPr lang="zh-CN" altLang="en-US" sz="1200"/>
          </a:p>
        </p:txBody>
      </p: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00FC6D80-C4E5-46E6-8DD1-894640FC0388}"/>
              </a:ext>
            </a:extLst>
          </p:cNvPr>
          <p:cNvCxnSpPr/>
          <p:nvPr/>
        </p:nvCxnSpPr>
        <p:spPr>
          <a:xfrm>
            <a:off x="11125200" y="2354580"/>
            <a:ext cx="4547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2C860FBA-5F45-4CD8-992C-21200AC00059}"/>
              </a:ext>
            </a:extLst>
          </p:cNvPr>
          <p:cNvCxnSpPr>
            <a:cxnSpLocks/>
          </p:cNvCxnSpPr>
          <p:nvPr/>
        </p:nvCxnSpPr>
        <p:spPr>
          <a:xfrm flipH="1">
            <a:off x="11413583" y="2354580"/>
            <a:ext cx="587917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106A00F1-BAF8-4FF8-88DB-0954B05F8FF7}"/>
              </a:ext>
            </a:extLst>
          </p:cNvPr>
          <p:cNvCxnSpPr>
            <a:cxnSpLocks/>
          </p:cNvCxnSpPr>
          <p:nvPr/>
        </p:nvCxnSpPr>
        <p:spPr>
          <a:xfrm>
            <a:off x="10989692" y="2354580"/>
            <a:ext cx="228058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文本框 81">
            <a:extLst>
              <a:ext uri="{FF2B5EF4-FFF2-40B4-BE49-F238E27FC236}">
                <a16:creationId xmlns:a16="http://schemas.microsoft.com/office/drawing/2014/main" id="{C2FB2FE2-60A9-4D0F-8125-D5E66D4003DA}"/>
              </a:ext>
            </a:extLst>
          </p:cNvPr>
          <p:cNvSpPr txBox="1"/>
          <p:nvPr/>
        </p:nvSpPr>
        <p:spPr>
          <a:xfrm>
            <a:off x="11184913" y="2105179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4mm</a:t>
            </a:r>
            <a:endParaRPr lang="zh-CN" altLang="en-US" sz="1200"/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AB4CFBD6-8011-4B09-8FB2-F3666BA3110D}"/>
              </a:ext>
            </a:extLst>
          </p:cNvPr>
          <p:cNvGrpSpPr/>
          <p:nvPr/>
        </p:nvGrpSpPr>
        <p:grpSpPr>
          <a:xfrm>
            <a:off x="6141750" y="2560344"/>
            <a:ext cx="882938" cy="0"/>
            <a:chOff x="6141750" y="2560344"/>
            <a:chExt cx="882938" cy="0"/>
          </a:xfrm>
        </p:grpSpPr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C9CD39EF-9750-4C23-91AC-4054B85D81A7}"/>
                </a:ext>
              </a:extLst>
            </p:cNvPr>
            <p:cNvCxnSpPr/>
            <p:nvPr/>
          </p:nvCxnSpPr>
          <p:spPr>
            <a:xfrm>
              <a:off x="6252042" y="2560344"/>
              <a:ext cx="45470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箭头连接符 83">
              <a:extLst>
                <a:ext uri="{FF2B5EF4-FFF2-40B4-BE49-F238E27FC236}">
                  <a16:creationId xmlns:a16="http://schemas.microsoft.com/office/drawing/2014/main" id="{906464E7-CD88-425C-B9E4-50A48AD52F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40426" y="2560344"/>
              <a:ext cx="48426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箭头连接符 84">
              <a:extLst>
                <a:ext uri="{FF2B5EF4-FFF2-40B4-BE49-F238E27FC236}">
                  <a16:creationId xmlns:a16="http://schemas.microsoft.com/office/drawing/2014/main" id="{9ED5E9C3-1B88-448B-AB80-0B419F3C0ED9}"/>
                </a:ext>
              </a:extLst>
            </p:cNvPr>
            <p:cNvCxnSpPr>
              <a:cxnSpLocks/>
            </p:cNvCxnSpPr>
            <p:nvPr/>
          </p:nvCxnSpPr>
          <p:spPr>
            <a:xfrm>
              <a:off x="6141750" y="2560344"/>
              <a:ext cx="20284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文本框 85">
            <a:extLst>
              <a:ext uri="{FF2B5EF4-FFF2-40B4-BE49-F238E27FC236}">
                <a16:creationId xmlns:a16="http://schemas.microsoft.com/office/drawing/2014/main" id="{2C96EBA7-5325-4C93-BF1E-50B4024A16E8}"/>
              </a:ext>
            </a:extLst>
          </p:cNvPr>
          <p:cNvSpPr txBox="1"/>
          <p:nvPr/>
        </p:nvSpPr>
        <p:spPr>
          <a:xfrm>
            <a:off x="6286779" y="2326678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4mm</a:t>
            </a:r>
            <a:endParaRPr lang="zh-CN" altLang="en-US" sz="1200"/>
          </a:p>
        </p:txBody>
      </p: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AE3187E8-7ABC-40CB-A4CF-6D7E2A4BFC06}"/>
              </a:ext>
            </a:extLst>
          </p:cNvPr>
          <p:cNvGrpSpPr/>
          <p:nvPr/>
        </p:nvGrpSpPr>
        <p:grpSpPr>
          <a:xfrm rot="5400000">
            <a:off x="6551990" y="1952459"/>
            <a:ext cx="870238" cy="0"/>
            <a:chOff x="6141750" y="2560344"/>
            <a:chExt cx="870238" cy="0"/>
          </a:xfrm>
        </p:grpSpPr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F5364243-09C7-4984-B80D-15DFBF4F379B}"/>
                </a:ext>
              </a:extLst>
            </p:cNvPr>
            <p:cNvCxnSpPr/>
            <p:nvPr/>
          </p:nvCxnSpPr>
          <p:spPr>
            <a:xfrm>
              <a:off x="6252042" y="2560344"/>
              <a:ext cx="45470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箭头连接符 94">
              <a:extLst>
                <a:ext uri="{FF2B5EF4-FFF2-40B4-BE49-F238E27FC236}">
                  <a16:creationId xmlns:a16="http://schemas.microsoft.com/office/drawing/2014/main" id="{F9E5C48C-6C6A-41C7-B69C-07FAAF74C7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27726" y="2560344"/>
              <a:ext cx="48426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箭头连接符 95">
              <a:extLst>
                <a:ext uri="{FF2B5EF4-FFF2-40B4-BE49-F238E27FC236}">
                  <a16:creationId xmlns:a16="http://schemas.microsoft.com/office/drawing/2014/main" id="{A53000BB-B636-4C0C-9A02-B2C851433B00}"/>
                </a:ext>
              </a:extLst>
            </p:cNvPr>
            <p:cNvCxnSpPr>
              <a:cxnSpLocks/>
            </p:cNvCxnSpPr>
            <p:nvPr/>
          </p:nvCxnSpPr>
          <p:spPr>
            <a:xfrm>
              <a:off x="6141750" y="2560344"/>
              <a:ext cx="20284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文本框 96">
            <a:extLst>
              <a:ext uri="{FF2B5EF4-FFF2-40B4-BE49-F238E27FC236}">
                <a16:creationId xmlns:a16="http://schemas.microsoft.com/office/drawing/2014/main" id="{265910EF-5FCC-48A2-B1F1-84610FACFB02}"/>
              </a:ext>
            </a:extLst>
          </p:cNvPr>
          <p:cNvSpPr txBox="1"/>
          <p:nvPr/>
        </p:nvSpPr>
        <p:spPr>
          <a:xfrm>
            <a:off x="6693299" y="1934732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4mm</a:t>
            </a:r>
            <a:endParaRPr lang="zh-CN" altLang="en-US" sz="1200"/>
          </a:p>
        </p:txBody>
      </p: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45764CBB-B0ED-4121-9A37-5116D3168053}"/>
              </a:ext>
            </a:extLst>
          </p:cNvPr>
          <p:cNvGrpSpPr/>
          <p:nvPr/>
        </p:nvGrpSpPr>
        <p:grpSpPr>
          <a:xfrm rot="16200000">
            <a:off x="6549768" y="5387026"/>
            <a:ext cx="857538" cy="0"/>
            <a:chOff x="6154450" y="2560344"/>
            <a:chExt cx="857538" cy="0"/>
          </a:xfrm>
        </p:grpSpPr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D245BA5E-6C56-4775-8C7A-E32610D18E3D}"/>
                </a:ext>
              </a:extLst>
            </p:cNvPr>
            <p:cNvCxnSpPr/>
            <p:nvPr/>
          </p:nvCxnSpPr>
          <p:spPr>
            <a:xfrm>
              <a:off x="6252042" y="2560344"/>
              <a:ext cx="45470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箭头连接符 99">
              <a:extLst>
                <a:ext uri="{FF2B5EF4-FFF2-40B4-BE49-F238E27FC236}">
                  <a16:creationId xmlns:a16="http://schemas.microsoft.com/office/drawing/2014/main" id="{F0DF2728-FF19-4182-83AD-AD96898112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27726" y="2560344"/>
              <a:ext cx="48426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箭头连接符 100">
              <a:extLst>
                <a:ext uri="{FF2B5EF4-FFF2-40B4-BE49-F238E27FC236}">
                  <a16:creationId xmlns:a16="http://schemas.microsoft.com/office/drawing/2014/main" id="{18399C06-8CA5-4240-A7EC-F4BD29D1B4A0}"/>
                </a:ext>
              </a:extLst>
            </p:cNvPr>
            <p:cNvCxnSpPr>
              <a:cxnSpLocks/>
            </p:cNvCxnSpPr>
            <p:nvPr/>
          </p:nvCxnSpPr>
          <p:spPr>
            <a:xfrm>
              <a:off x="6154450" y="2560344"/>
              <a:ext cx="20284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" name="文本框 101">
            <a:extLst>
              <a:ext uri="{FF2B5EF4-FFF2-40B4-BE49-F238E27FC236}">
                <a16:creationId xmlns:a16="http://schemas.microsoft.com/office/drawing/2014/main" id="{25DFBDB6-752C-4B32-93E5-FD548DE07DA6}"/>
              </a:ext>
            </a:extLst>
          </p:cNvPr>
          <p:cNvSpPr txBox="1"/>
          <p:nvPr/>
        </p:nvSpPr>
        <p:spPr>
          <a:xfrm>
            <a:off x="6693298" y="5174971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4mm</a:t>
            </a:r>
            <a:endParaRPr lang="zh-CN" altLang="en-US" sz="1200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C246075D-9682-444E-8291-687EA79F105E}"/>
              </a:ext>
            </a:extLst>
          </p:cNvPr>
          <p:cNvSpPr txBox="1"/>
          <p:nvPr/>
        </p:nvSpPr>
        <p:spPr>
          <a:xfrm>
            <a:off x="10883993" y="5662515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R2</a:t>
            </a:r>
            <a:endParaRPr lang="zh-CN" altLang="en-US" sz="120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6C7FA929-8A3C-496C-9B87-81630EA1B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868" y="3429000"/>
            <a:ext cx="2655712" cy="2680302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0F2C5FF4-3667-4743-B11D-14E5EA5876C9}"/>
              </a:ext>
            </a:extLst>
          </p:cNvPr>
          <p:cNvSpPr/>
          <p:nvPr/>
        </p:nvSpPr>
        <p:spPr>
          <a:xfrm>
            <a:off x="11277463" y="4467225"/>
            <a:ext cx="665709" cy="106341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554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功能板卡</a:t>
            </a:r>
            <a:r>
              <a:rPr lang="en-US" altLang="zh-CN" sz="2800"/>
              <a:t>——</a:t>
            </a:r>
            <a:r>
              <a:rPr lang="zh-CN" altLang="en-US" sz="2800"/>
              <a:t>电源板卡</a:t>
            </a:r>
            <a:endParaRPr lang="zh-CN" altLang="en-US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39B80C-0752-496A-B865-1E1DB2C5E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800"/>
              <a:t>基础功能块设计</a:t>
            </a:r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85676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69E93339-69EE-4C6A-8592-3D3FBC28A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2770" y="1834606"/>
            <a:ext cx="6670887" cy="332958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+mn-lt"/>
              </a:rPr>
              <a:t>电源板卡设计</a:t>
            </a:r>
            <a:r>
              <a:rPr lang="en-US" altLang="zh-CN" sz="2800">
                <a:latin typeface="+mn-lt"/>
              </a:rPr>
              <a:t>——</a:t>
            </a:r>
            <a:r>
              <a:rPr lang="zh-CN" altLang="en-US" sz="2800">
                <a:latin typeface="+mn-lt"/>
              </a:rPr>
              <a:t>总体需求及示意图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18</a:t>
            </a:fld>
            <a:endParaRPr lang="zh-CN" altLang="en-US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52BC0D9-1F6B-46FC-AC6D-BB0C16C78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731" y="822960"/>
            <a:ext cx="4957175" cy="5354003"/>
          </a:xfrm>
        </p:spPr>
        <p:txBody>
          <a:bodyPr>
            <a:normAutofit/>
          </a:bodyPr>
          <a:lstStyle/>
          <a:p>
            <a:r>
              <a:rPr lang="zh-CN" altLang="en-US" sz="1600"/>
              <a:t>功能设计：</a:t>
            </a:r>
            <a:endParaRPr lang="en-US" altLang="zh-CN" sz="16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两路</a:t>
            </a:r>
            <a:r>
              <a:rPr lang="en-US" altLang="zh-CN" sz="1200"/>
              <a:t>KL30</a:t>
            </a:r>
            <a:r>
              <a:rPr lang="zh-CN" altLang="en-US" sz="1200"/>
              <a:t>和一路</a:t>
            </a:r>
            <a:r>
              <a:rPr lang="en-US" altLang="zh-CN" sz="1200"/>
              <a:t>KL15</a:t>
            </a:r>
            <a:r>
              <a:rPr lang="zh-CN" altLang="en-US" sz="1200"/>
              <a:t>通断控制。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两路</a:t>
            </a:r>
            <a:r>
              <a:rPr lang="en-US" altLang="zh-CN" sz="1200"/>
              <a:t>KL30</a:t>
            </a:r>
            <a:r>
              <a:rPr lang="zh-CN" altLang="en-US" sz="1200"/>
              <a:t>和一路</a:t>
            </a:r>
            <a:r>
              <a:rPr lang="en-US" altLang="zh-CN" sz="1200"/>
              <a:t>KL15</a:t>
            </a:r>
            <a:r>
              <a:rPr lang="zh-CN" altLang="en-US" sz="1200"/>
              <a:t>通断指示。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两路</a:t>
            </a:r>
            <a:r>
              <a:rPr lang="en-US" altLang="zh-CN" sz="1200"/>
              <a:t>KL30</a:t>
            </a:r>
            <a:r>
              <a:rPr lang="zh-CN" altLang="en-US" sz="1200"/>
              <a:t>电压检测。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两路</a:t>
            </a:r>
            <a:r>
              <a:rPr lang="en-US" altLang="zh-CN" sz="1200"/>
              <a:t>KL30</a:t>
            </a:r>
            <a:r>
              <a:rPr lang="zh-CN" altLang="en-US" sz="1200"/>
              <a:t>工作电流检测。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两路</a:t>
            </a:r>
            <a:r>
              <a:rPr lang="en-US" altLang="zh-CN" sz="1200"/>
              <a:t>KL30</a:t>
            </a:r>
            <a:r>
              <a:rPr lang="zh-CN" altLang="en-US" sz="1200"/>
              <a:t>休眠电流检测（采用两种方案设计）。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温度检测和风扇控制？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过流保护？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en-US" altLang="zh-CN" sz="1200"/>
              <a:t>KL30</a:t>
            </a:r>
            <a:r>
              <a:rPr lang="zh-CN" altLang="en-US" sz="1200"/>
              <a:t>采用</a:t>
            </a:r>
            <a:r>
              <a:rPr lang="en-US" altLang="zh-CN" sz="1200"/>
              <a:t>80A</a:t>
            </a:r>
            <a:r>
              <a:rPr lang="zh-CN" altLang="en-US" sz="1200"/>
              <a:t>设计。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电源反馈线，直连。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zh-CN" altLang="en-US" sz="1200">
                <a:solidFill>
                  <a:srgbClr val="FF0000"/>
                </a:solidFill>
              </a:rPr>
              <a:t>板卡上电状态指示灯（图示中未显示，面板中需补充）。</a:t>
            </a:r>
            <a:endParaRPr lang="en-US" altLang="zh-CN" sz="1200">
              <a:solidFill>
                <a:srgbClr val="FF0000"/>
              </a:solidFill>
            </a:endParaRPr>
          </a:p>
          <a:p>
            <a:r>
              <a:rPr lang="zh-CN" altLang="en-US" sz="1600"/>
              <a:t>接口设计：</a:t>
            </a:r>
            <a:endParaRPr lang="en-US" altLang="zh-CN" sz="16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电源板卡不设计前面板的</a:t>
            </a:r>
            <a:r>
              <a:rPr lang="en-US" altLang="zh-CN" sz="1200"/>
              <a:t>PCB</a:t>
            </a:r>
            <a:r>
              <a:rPr lang="zh-CN" altLang="en-US" sz="1200"/>
              <a:t>基板，通过接线端子和前面板直接连接。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电源板卡通过</a:t>
            </a:r>
            <a:r>
              <a:rPr lang="en-US" altLang="zh-CN" sz="1200"/>
              <a:t>20PIN</a:t>
            </a:r>
            <a:r>
              <a:rPr lang="zh-CN" altLang="en-US" sz="1200"/>
              <a:t>排线和后面板连接。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是否设计两侧接线方式？</a:t>
            </a:r>
            <a:endParaRPr lang="en-US" altLang="zh-CN" sz="1200"/>
          </a:p>
          <a:p>
            <a:r>
              <a:rPr lang="zh-CN" altLang="en-US" sz="1600"/>
              <a:t>外观设计：</a:t>
            </a:r>
            <a:endParaRPr lang="en-US" altLang="zh-CN" sz="16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接口丝印清晰。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r>
              <a:rPr lang="zh-CN" altLang="en-US" sz="1200"/>
              <a:t>外观尺寸和主要接插件布局图，老姚给出具体的尺寸。</a:t>
            </a:r>
            <a:endParaRPr lang="en-US" altLang="zh-CN" sz="1200"/>
          </a:p>
          <a:p>
            <a:pPr lvl="1">
              <a:buFont typeface="+mj-lt"/>
              <a:buAutoNum type="arabicPeriod"/>
            </a:pPr>
            <a:endParaRPr lang="en-US" altLang="zh-CN" sz="12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 dirty="0"/>
          </a:p>
        </p:txBody>
      </p:sp>
      <p:sp>
        <p:nvSpPr>
          <p:cNvPr id="205" name="文本框 204">
            <a:extLst>
              <a:ext uri="{FF2B5EF4-FFF2-40B4-BE49-F238E27FC236}">
                <a16:creationId xmlns:a16="http://schemas.microsoft.com/office/drawing/2014/main" id="{412E1210-7A82-4E20-9004-46C8913E5F8B}"/>
              </a:ext>
            </a:extLst>
          </p:cNvPr>
          <p:cNvSpPr txBox="1"/>
          <p:nvPr/>
        </p:nvSpPr>
        <p:spPr>
          <a:xfrm>
            <a:off x="7748045" y="1526829"/>
            <a:ext cx="11104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/>
              <a:t>电源板卡</a:t>
            </a:r>
          </a:p>
        </p:txBody>
      </p:sp>
      <p:sp>
        <p:nvSpPr>
          <p:cNvPr id="206" name="文本框 205">
            <a:extLst>
              <a:ext uri="{FF2B5EF4-FFF2-40B4-BE49-F238E27FC236}">
                <a16:creationId xmlns:a16="http://schemas.microsoft.com/office/drawing/2014/main" id="{FEBF8526-4A8C-4541-BF16-E501970A0A39}"/>
              </a:ext>
            </a:extLst>
          </p:cNvPr>
          <p:cNvSpPr txBox="1"/>
          <p:nvPr/>
        </p:nvSpPr>
        <p:spPr>
          <a:xfrm>
            <a:off x="9926318" y="1526829"/>
            <a:ext cx="11104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/>
              <a:t>前面板接口</a:t>
            </a:r>
          </a:p>
        </p:txBody>
      </p:sp>
      <p:sp>
        <p:nvSpPr>
          <p:cNvPr id="207" name="文本框 206">
            <a:extLst>
              <a:ext uri="{FF2B5EF4-FFF2-40B4-BE49-F238E27FC236}">
                <a16:creationId xmlns:a16="http://schemas.microsoft.com/office/drawing/2014/main" id="{E277C612-296A-425E-909B-B2D3C2DE36AA}"/>
              </a:ext>
            </a:extLst>
          </p:cNvPr>
          <p:cNvSpPr txBox="1"/>
          <p:nvPr/>
        </p:nvSpPr>
        <p:spPr>
          <a:xfrm>
            <a:off x="5119766" y="2599401"/>
            <a:ext cx="11104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/>
              <a:t>后面板接口</a:t>
            </a:r>
          </a:p>
        </p:txBody>
      </p:sp>
    </p:spTree>
    <p:extLst>
      <p:ext uri="{BB962C8B-B14F-4D97-AF65-F5344CB8AC3E}">
        <p14:creationId xmlns:p14="http://schemas.microsoft.com/office/powerpoint/2010/main" val="15754025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+mn-lt"/>
              </a:rPr>
              <a:t>电源板卡设计</a:t>
            </a:r>
            <a:r>
              <a:rPr lang="en-US" altLang="zh-CN" sz="2800">
                <a:latin typeface="+mn-lt"/>
              </a:rPr>
              <a:t>——</a:t>
            </a:r>
            <a:r>
              <a:rPr lang="zh-CN" altLang="en-US" sz="2800">
                <a:latin typeface="+mn-lt"/>
              </a:rPr>
              <a:t>功能设计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19</a:t>
            </a:fld>
            <a:endParaRPr lang="zh-CN" altLang="en-US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952BC0D9-1F6B-46FC-AC6D-BB0C16C78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731" y="822960"/>
            <a:ext cx="5239697" cy="5354003"/>
          </a:xfrm>
        </p:spPr>
        <p:txBody>
          <a:bodyPr>
            <a:normAutofit fontScale="77500" lnSpcReduction="20000"/>
          </a:bodyPr>
          <a:lstStyle/>
          <a:p>
            <a:pPr marL="288000" indent="-288000"/>
            <a:r>
              <a:rPr lang="zh-CN" altLang="en-US" sz="1600"/>
              <a:t>功能需求：</a:t>
            </a:r>
            <a:endParaRPr lang="en-US" altLang="zh-CN" sz="1600"/>
          </a:p>
          <a:p>
            <a:pPr marL="576000" lvl="1" indent="-288000">
              <a:buFont typeface="+mj-lt"/>
              <a:buAutoNum type="arabicPeriod"/>
            </a:pPr>
            <a:r>
              <a:rPr lang="zh-CN" altLang="en-US" sz="1200"/>
              <a:t>两路</a:t>
            </a:r>
            <a:r>
              <a:rPr lang="en-US" altLang="zh-CN" sz="1200"/>
              <a:t>KL30</a:t>
            </a:r>
            <a:r>
              <a:rPr lang="zh-CN" altLang="en-US" sz="1200"/>
              <a:t>和一路</a:t>
            </a:r>
            <a:r>
              <a:rPr lang="en-US" altLang="zh-CN" sz="1200"/>
              <a:t>KL15</a:t>
            </a:r>
            <a:r>
              <a:rPr lang="zh-CN" altLang="en-US" sz="1200"/>
              <a:t>通断控制。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</a:pPr>
            <a:r>
              <a:rPr lang="zh-CN" altLang="en-US" sz="1200"/>
              <a:t>两路</a:t>
            </a:r>
            <a:r>
              <a:rPr lang="en-US" altLang="zh-CN" sz="1200"/>
              <a:t>KL30</a:t>
            </a:r>
            <a:r>
              <a:rPr lang="zh-CN" altLang="en-US" sz="1200"/>
              <a:t>和一路</a:t>
            </a:r>
            <a:r>
              <a:rPr lang="en-US" altLang="zh-CN" sz="1200"/>
              <a:t>KL15</a:t>
            </a:r>
            <a:r>
              <a:rPr lang="zh-CN" altLang="en-US" sz="1200"/>
              <a:t>通断指示。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</a:pPr>
            <a:r>
              <a:rPr lang="zh-CN" altLang="en-US" sz="1200"/>
              <a:t>两路</a:t>
            </a:r>
            <a:r>
              <a:rPr lang="en-US" altLang="zh-CN" sz="1200"/>
              <a:t>KL30</a:t>
            </a:r>
            <a:r>
              <a:rPr lang="zh-CN" altLang="en-US" sz="1200"/>
              <a:t>电压检测。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</a:pPr>
            <a:r>
              <a:rPr lang="zh-CN" altLang="en-US" sz="1200"/>
              <a:t>两路</a:t>
            </a:r>
            <a:r>
              <a:rPr lang="en-US" altLang="zh-CN" sz="1200"/>
              <a:t>KL30</a:t>
            </a:r>
            <a:r>
              <a:rPr lang="zh-CN" altLang="en-US" sz="1200"/>
              <a:t>工作电流检测。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</a:pPr>
            <a:r>
              <a:rPr lang="zh-CN" altLang="en-US" sz="1200"/>
              <a:t>两路</a:t>
            </a:r>
            <a:r>
              <a:rPr lang="en-US" altLang="zh-CN" sz="1200"/>
              <a:t>KL30</a:t>
            </a:r>
            <a:r>
              <a:rPr lang="zh-CN" altLang="en-US" sz="1200"/>
              <a:t>休眠电流检测（采用两种方案设计）。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</a:pPr>
            <a:r>
              <a:rPr lang="zh-CN" altLang="en-US" sz="1200"/>
              <a:t>温度检测和风扇控制？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</a:pPr>
            <a:r>
              <a:rPr lang="zh-CN" altLang="en-US" sz="1200"/>
              <a:t>过流保护？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</a:pPr>
            <a:r>
              <a:rPr lang="en-US" altLang="zh-CN" sz="1200"/>
              <a:t>KL30</a:t>
            </a:r>
            <a:r>
              <a:rPr lang="zh-CN" altLang="en-US" sz="1200"/>
              <a:t>采用</a:t>
            </a:r>
            <a:r>
              <a:rPr lang="en-US" altLang="zh-CN" sz="1200"/>
              <a:t>80A</a:t>
            </a:r>
            <a:r>
              <a:rPr lang="zh-CN" altLang="en-US" sz="1200"/>
              <a:t>设计。</a:t>
            </a:r>
            <a:endParaRPr lang="en-US" altLang="zh-CN" sz="1200"/>
          </a:p>
          <a:p>
            <a:pPr marL="288000" indent="-288000"/>
            <a:r>
              <a:rPr lang="zh-CN" altLang="en-US" sz="1600"/>
              <a:t>板卡基础功能设计：</a:t>
            </a:r>
            <a:endParaRPr lang="en-US" altLang="zh-CN" sz="1600"/>
          </a:p>
          <a:p>
            <a:pPr marL="576000" marR="0" lvl="1" indent="-288000" fontAlgn="auto"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CN" altLang="en-US" sz="1200"/>
              <a:t>供电：采用</a:t>
            </a:r>
            <a:r>
              <a:rPr lang="en-US" altLang="zh-CN" sz="1200"/>
              <a:t>12V</a:t>
            </a:r>
            <a:r>
              <a:rPr lang="zh-CN" altLang="en-US" sz="1200"/>
              <a:t>外接电源。</a:t>
            </a:r>
            <a:endParaRPr lang="en-US" altLang="zh-CN" sz="1200"/>
          </a:p>
          <a:p>
            <a:pPr marL="576000" marR="0" lvl="1" indent="-288000" fontAlgn="auto"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CN" altLang="en-US" sz="1200"/>
              <a:t>通信：采用</a:t>
            </a:r>
            <a:r>
              <a:rPr lang="en-US" altLang="zh-CN" sz="1200"/>
              <a:t>CAN FD</a:t>
            </a:r>
            <a:r>
              <a:rPr lang="zh-CN" altLang="en-US" sz="1200"/>
              <a:t>通信，板卡设计两路</a:t>
            </a:r>
            <a:r>
              <a:rPr lang="en-US" altLang="zh-CN" sz="1200"/>
              <a:t>CAN FD</a:t>
            </a:r>
            <a:r>
              <a:rPr lang="zh-CN" altLang="en-US" sz="1200"/>
              <a:t>进行冗余。</a:t>
            </a:r>
            <a:endParaRPr lang="en-US" altLang="zh-CN" sz="1200"/>
          </a:p>
          <a:p>
            <a:pPr marL="576000" marR="0" lvl="1" indent="-288000" fontAlgn="auto"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CN" altLang="en-US" sz="1200"/>
              <a:t>主控芯片：采用</a:t>
            </a:r>
            <a:r>
              <a:rPr lang="en-US" altLang="zh-CN" sz="1200"/>
              <a:t>STM32H750VBT6</a:t>
            </a:r>
            <a:r>
              <a:rPr lang="zh-CN" altLang="en-US" sz="1200"/>
              <a:t>。</a:t>
            </a:r>
            <a:endParaRPr lang="en-US" altLang="zh-CN" sz="1200"/>
          </a:p>
          <a:p>
            <a:pPr marL="576000" marR="0" lvl="1" indent="-288000" fontAlgn="auto"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altLang="zh-CN" sz="1200"/>
              <a:t>EEPROM</a:t>
            </a:r>
            <a:r>
              <a:rPr lang="zh-CN" altLang="en-US" sz="1200"/>
              <a:t>：采用</a:t>
            </a:r>
            <a:r>
              <a:rPr lang="en-US" altLang="zh-CN" sz="1200"/>
              <a:t>XXX</a:t>
            </a:r>
            <a:r>
              <a:rPr lang="zh-CN" altLang="en-US" sz="1200"/>
              <a:t>，</a:t>
            </a:r>
            <a:r>
              <a:rPr lang="en-US" altLang="zh-CN" sz="1200"/>
              <a:t>X Byte</a:t>
            </a:r>
            <a:r>
              <a:rPr lang="zh-CN" altLang="en-US" sz="1200"/>
              <a:t>，采用</a:t>
            </a:r>
            <a:r>
              <a:rPr lang="en-US" altLang="zh-CN" sz="1200"/>
              <a:t>SPI</a:t>
            </a:r>
            <a:r>
              <a:rPr lang="zh-CN" altLang="en-US" sz="1200"/>
              <a:t>进行通信。</a:t>
            </a:r>
            <a:endParaRPr lang="en-US" altLang="zh-CN" sz="1200"/>
          </a:p>
          <a:p>
            <a:pPr marL="576000" marR="0" lvl="1" indent="-288000" fontAlgn="auto"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CN" altLang="en-US" sz="1200"/>
              <a:t>板卡上电状态指示灯。</a:t>
            </a:r>
            <a:endParaRPr lang="en-US" altLang="zh-CN" sz="1200"/>
          </a:p>
          <a:p>
            <a:pPr marL="288000" indent="-288000"/>
            <a:r>
              <a:rPr lang="en-US" altLang="zh-CN" sz="1600"/>
              <a:t>KL30_1/2</a:t>
            </a:r>
            <a:r>
              <a:rPr lang="zh-CN" altLang="en-US" sz="1600"/>
              <a:t>功能块设计：</a:t>
            </a:r>
            <a:endParaRPr lang="en-US" altLang="zh-CN" sz="1600"/>
          </a:p>
          <a:p>
            <a:pPr marL="576000" lvl="1" indent="-288000">
              <a:buFont typeface="+mj-lt"/>
              <a:buAutoNum type="arabicPeriod"/>
              <a:defRPr/>
            </a:pPr>
            <a:r>
              <a:rPr lang="zh-CN" altLang="en-US" sz="1200"/>
              <a:t>线路设计额定电流</a:t>
            </a:r>
            <a:r>
              <a:rPr lang="en-US" altLang="zh-CN" sz="1200"/>
              <a:t>80A</a:t>
            </a:r>
            <a:r>
              <a:rPr lang="zh-CN" altLang="en-US" sz="1200"/>
              <a:t>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  <a:defRPr/>
            </a:pPr>
            <a:r>
              <a:rPr lang="zh-CN" altLang="en-US" sz="1200"/>
              <a:t>功率继电器开关，控制输出的通断。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  <a:defRPr/>
            </a:pPr>
            <a:r>
              <a:rPr lang="zh-CN" altLang="en-US" sz="1200"/>
              <a:t>输入端（</a:t>
            </a:r>
            <a:r>
              <a:rPr lang="en-US" altLang="zh-CN" sz="1200"/>
              <a:t>IN</a:t>
            </a:r>
            <a:r>
              <a:rPr lang="zh-CN" altLang="en-US" sz="1200"/>
              <a:t>）加保险丝（</a:t>
            </a:r>
            <a:r>
              <a:rPr lang="en-US" altLang="zh-CN" sz="1200"/>
              <a:t>80A</a:t>
            </a:r>
            <a:r>
              <a:rPr lang="zh-CN" altLang="en-US" sz="1200"/>
              <a:t>）防止误接线保护。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  <a:defRPr/>
            </a:pPr>
            <a:r>
              <a:rPr lang="zh-CN" altLang="en-US" sz="1200"/>
              <a:t>工作电流采集，采用</a:t>
            </a:r>
            <a:r>
              <a:rPr lang="en-US" altLang="zh-CN" sz="1200"/>
              <a:t>LESR 25-NP+ AD760</a:t>
            </a:r>
            <a:r>
              <a:rPr lang="zh-CN" altLang="en-US" sz="1200"/>
              <a:t>），单匝设计。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  <a:defRPr/>
            </a:pPr>
            <a:r>
              <a:rPr lang="zh-CN" altLang="en-US" sz="1200"/>
              <a:t>工作电压采集，采用</a:t>
            </a:r>
            <a:r>
              <a:rPr lang="en-US" altLang="zh-CN" sz="1200"/>
              <a:t>AD7609</a:t>
            </a:r>
            <a:r>
              <a:rPr lang="zh-CN" altLang="en-US" sz="1200"/>
              <a:t>设计。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  <a:defRPr/>
            </a:pPr>
            <a:r>
              <a:rPr lang="zh-CN" altLang="en-US" sz="1200"/>
              <a:t>休眠电流采集方案</a:t>
            </a:r>
            <a:r>
              <a:rPr lang="en-US" altLang="zh-CN" sz="1200"/>
              <a:t>1</a:t>
            </a:r>
            <a:r>
              <a:rPr lang="zh-CN" altLang="en-US" sz="1200"/>
              <a:t>，使用</a:t>
            </a:r>
            <a:r>
              <a:rPr lang="en-US" altLang="zh-CN" sz="1200"/>
              <a:t>MAX9611</a:t>
            </a:r>
            <a:r>
              <a:rPr lang="zh-CN" altLang="en-US" sz="1200"/>
              <a:t>，设计</a:t>
            </a:r>
            <a:r>
              <a:rPr lang="en-US" altLang="zh-CN" sz="1200"/>
              <a:t>mA</a:t>
            </a:r>
            <a:r>
              <a:rPr lang="zh-CN" altLang="en-US" sz="1200"/>
              <a:t>和</a:t>
            </a:r>
            <a:r>
              <a:rPr lang="en-US" altLang="zh-CN" sz="1200"/>
              <a:t>uA</a:t>
            </a:r>
            <a:r>
              <a:rPr lang="zh-CN" altLang="en-US" sz="1200"/>
              <a:t>采集切换。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  <a:defRPr/>
            </a:pPr>
            <a:r>
              <a:rPr lang="zh-CN" altLang="en-US" sz="1200"/>
              <a:t>休眠电流采集方案</a:t>
            </a:r>
            <a:r>
              <a:rPr lang="en-US" altLang="zh-CN" sz="1200"/>
              <a:t>2</a:t>
            </a:r>
            <a:r>
              <a:rPr lang="zh-CN" altLang="en-US" sz="1200"/>
              <a:t>，使用</a:t>
            </a:r>
            <a:r>
              <a:rPr lang="en-US" altLang="zh-CN" sz="1200"/>
              <a:t>uCurrent</a:t>
            </a:r>
            <a:r>
              <a:rPr lang="zh-CN" altLang="en-US" sz="1200"/>
              <a:t>，设计</a:t>
            </a:r>
            <a:r>
              <a:rPr lang="en-US" altLang="zh-CN" sz="1200"/>
              <a:t>mA</a:t>
            </a:r>
            <a:r>
              <a:rPr lang="zh-CN" altLang="en-US" sz="1200"/>
              <a:t>和</a:t>
            </a:r>
            <a:r>
              <a:rPr lang="en-US" altLang="zh-CN" sz="1200"/>
              <a:t>uA</a:t>
            </a:r>
            <a:r>
              <a:rPr lang="zh-CN" altLang="en-US" sz="1200"/>
              <a:t>采集切换。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  <a:defRPr/>
            </a:pPr>
            <a:r>
              <a:rPr lang="zh-CN" altLang="en-US" sz="1200"/>
              <a:t>通断指示灯驱动。</a:t>
            </a:r>
            <a:endParaRPr lang="en-US" altLang="zh-CN" sz="1200"/>
          </a:p>
          <a:p>
            <a:pPr marL="288000" marR="0" lvl="0" indent="-288000" fontAlgn="auto"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600"/>
              <a:t>KL15</a:t>
            </a:r>
            <a:r>
              <a:rPr lang="zh-CN" altLang="en-US" sz="1600"/>
              <a:t>功能块设计：</a:t>
            </a:r>
            <a:endParaRPr lang="en-US" altLang="zh-CN" sz="1600"/>
          </a:p>
          <a:p>
            <a:pPr marL="576000" lvl="1" indent="-288000">
              <a:buFont typeface="+mj-lt"/>
              <a:buAutoNum type="arabicPeriod"/>
              <a:defRPr/>
            </a:pPr>
            <a:r>
              <a:rPr lang="en-US" altLang="zh-CN" sz="1200"/>
              <a:t>KL15</a:t>
            </a:r>
            <a:r>
              <a:rPr lang="zh-CN" altLang="en-US" sz="1200"/>
              <a:t>通断控制。</a:t>
            </a:r>
            <a:endParaRPr lang="en-US" altLang="zh-CN" sz="1200"/>
          </a:p>
          <a:p>
            <a:pPr marL="576000" lvl="1" indent="-288000">
              <a:buFont typeface="+mj-lt"/>
              <a:buAutoNum type="arabicPeriod"/>
              <a:defRPr/>
            </a:pPr>
            <a:r>
              <a:rPr lang="zh-CN" altLang="en-US" sz="1200"/>
              <a:t>通断指示灯驱动。</a:t>
            </a:r>
            <a:endParaRPr lang="en-US" altLang="zh-CN" sz="1200"/>
          </a:p>
          <a:p>
            <a:pPr marL="288000" indent="-288000">
              <a:defRPr/>
            </a:pPr>
            <a:r>
              <a:rPr lang="zh-CN" altLang="en-US" sz="1600"/>
              <a:t>电源反馈线通道（直连，不做任何处理）</a:t>
            </a:r>
            <a:endParaRPr lang="en-US" altLang="zh-CN" sz="1600"/>
          </a:p>
          <a:p>
            <a:pPr marL="288000" indent="-288000">
              <a:defRPr/>
            </a:pPr>
            <a:r>
              <a:rPr lang="zh-CN" altLang="en-US" sz="1600">
                <a:highlight>
                  <a:srgbClr val="FFFF00"/>
                </a:highlight>
              </a:rPr>
              <a:t>温度检测和风扇控制？</a:t>
            </a:r>
            <a:endParaRPr lang="en-US" altLang="zh-CN" sz="1600">
              <a:highlight>
                <a:srgbClr val="FFFF00"/>
              </a:highlight>
            </a:endParaRPr>
          </a:p>
          <a:p>
            <a:pPr marL="432000" marR="0" lvl="0" indent="-4320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74C3A3D-F165-430D-BF49-794EE23AA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2770" y="822960"/>
            <a:ext cx="6670887" cy="332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20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8BD22717-86D6-4EFC-A692-2AFC1255A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408" y="1710376"/>
            <a:ext cx="5440680" cy="393192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总体方案设计（补充立体示意图）</a:t>
            </a:r>
            <a:endParaRPr lang="zh-CN" altLang="en-US" sz="2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4A4E5A8-333A-418A-B087-B6066EE98530}"/>
              </a:ext>
            </a:extLst>
          </p:cNvPr>
          <p:cNvSpPr/>
          <p:nvPr/>
        </p:nvSpPr>
        <p:spPr>
          <a:xfrm>
            <a:off x="6537750" y="1900702"/>
            <a:ext cx="4680000" cy="355126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EB5A2B4-0571-4E91-9FC7-44AC903C6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875" y="3123886"/>
            <a:ext cx="57912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12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0B40871F-F603-41A3-94BF-B18293D60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5740" y="904542"/>
            <a:ext cx="5708693" cy="543996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+mn-lt"/>
              </a:rPr>
              <a:t>电源板卡设计</a:t>
            </a:r>
            <a:r>
              <a:rPr lang="en-US" altLang="zh-CN" sz="2800">
                <a:latin typeface="+mn-lt"/>
              </a:rPr>
              <a:t>——</a:t>
            </a:r>
            <a:r>
              <a:rPr lang="zh-CN" altLang="en-US" sz="2800">
                <a:latin typeface="+mn-lt"/>
              </a:rPr>
              <a:t>基础功能块设计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20</a:t>
            </a:fld>
            <a:endParaRPr lang="zh-CN" altLang="en-US" dirty="0"/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2FAF9E52-5C37-4A59-8F5D-C470BF6A3C10}"/>
              </a:ext>
            </a:extLst>
          </p:cNvPr>
          <p:cNvSpPr txBox="1">
            <a:spLocks/>
          </p:cNvSpPr>
          <p:nvPr/>
        </p:nvSpPr>
        <p:spPr>
          <a:xfrm>
            <a:off x="297731" y="822960"/>
            <a:ext cx="5239697" cy="5354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32000" indent="-432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4000" indent="-432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Ø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16000" indent="-252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Ø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Ø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Ø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供电：采用</a:t>
            </a: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12V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外接电源。</a:t>
            </a:r>
            <a:endParaRPr lang="en-US" altLang="zh-CN" sz="14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接口设计为双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12V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供电电路，通过跳线帽对供电口进行选择（默认第一路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12V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供电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GND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和程控电源不连接，第二路板卡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GND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和程控电源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GND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连接），</a:t>
            </a: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该板卡默认使用第二路电源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供电电源输入端使用宽范围（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9~16V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）设计。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供电电源输入端需增加防反接和过载的保护方案。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板卡电源指示灯</a:t>
            </a:r>
            <a:r>
              <a:rPr lang="en-US" altLang="zh-CN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(</a:t>
            </a:r>
            <a:r>
              <a:rPr lang="zh-CN" altLang="en-US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采用小继电器控制</a:t>
            </a:r>
            <a:r>
              <a:rPr lang="en-US" altLang="zh-CN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12V</a:t>
            </a:r>
            <a:r>
              <a:rPr lang="zh-CN" altLang="en-US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通断实现，后续文档中为对该处描述</a:t>
            </a:r>
            <a:r>
              <a:rPr lang="en-US" altLang="zh-CN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)</a:t>
            </a:r>
            <a:r>
              <a:rPr lang="zh-CN" altLang="en-US" sz="1000">
                <a:solidFill>
                  <a:srgbClr val="FF0000"/>
                </a:solidFill>
                <a:highlight>
                  <a:srgbClr val="FFFF00"/>
                </a:highlight>
                <a:latin typeface="Arial"/>
                <a:ea typeface="宋体"/>
              </a:rPr>
              <a:t>。</a:t>
            </a:r>
            <a:endParaRPr lang="en-US" altLang="zh-CN" sz="1000">
              <a:solidFill>
                <a:srgbClr val="FF0000"/>
              </a:solidFill>
              <a:highlight>
                <a:srgbClr val="FFFF00"/>
              </a:highlight>
              <a:latin typeface="Arial"/>
              <a:ea typeface="宋体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通信：采用</a:t>
            </a: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CAN FD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通信，板卡设计两路</a:t>
            </a: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CAN FD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进行冗余。</a:t>
            </a:r>
            <a:endParaRPr lang="en-US" altLang="zh-CN" sz="14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设计两路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模块，分别使用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FDCAN1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FDCAN2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两个模块。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对外接口设计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3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路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，其中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CAN1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FDCAN1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连接，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CAN2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和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CAN3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通过条线可选择连接到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FDCAN2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模块。</a:t>
            </a:r>
            <a:endParaRPr lang="en-US" altLang="zh-CN" sz="1000">
              <a:solidFill>
                <a:prstClr val="black"/>
              </a:solidFill>
              <a:highlight>
                <a:srgbClr val="FFFF00"/>
              </a:highlight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两路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 FD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收发器采用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XXX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，带隔离的收发器。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收发器带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120Ω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终端电阻，默认未接入，采用跳线帽进行配置。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CAN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收发器增加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LED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等，通过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MCU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驱动三极管打开和关闭，对当前</a:t>
            </a:r>
            <a:r>
              <a:rPr lang="en-US" altLang="zh-CN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CAN</a:t>
            </a:r>
            <a:r>
              <a:rPr lang="zh-CN" altLang="en-US" sz="1000">
                <a:solidFill>
                  <a:prstClr val="black"/>
                </a:solidFill>
                <a:highlight>
                  <a:srgbClr val="FFFF00"/>
                </a:highlight>
                <a:latin typeface="Arial"/>
                <a:ea typeface="宋体"/>
              </a:rPr>
              <a:t>通信状态进行显示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主控芯片：采用</a:t>
            </a: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STM32H750VBT6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。</a:t>
            </a:r>
            <a:endParaRPr lang="en-US" altLang="zh-CN" sz="14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最小系统和供电方案采用之前的设计。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MCU PIN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脚使用如右图。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红色区域为所有板卡均采用的部分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srgbClr val="0070C0"/>
                </a:solidFill>
                <a:latin typeface="Arial"/>
                <a:ea typeface="宋体"/>
              </a:rPr>
              <a:t>蓝色区域为该板卡专用</a:t>
            </a:r>
            <a:r>
              <a:rPr lang="en-US" altLang="zh-CN" sz="1000">
                <a:solidFill>
                  <a:srgbClr val="0070C0"/>
                </a:solidFill>
                <a:latin typeface="Arial"/>
                <a:ea typeface="宋体"/>
              </a:rPr>
              <a:t>PIN</a:t>
            </a:r>
            <a:r>
              <a:rPr lang="zh-CN" altLang="en-US" sz="1000">
                <a:solidFill>
                  <a:srgbClr val="0070C0"/>
                </a:solidFill>
                <a:latin typeface="Arial"/>
                <a:ea typeface="宋体"/>
              </a:rPr>
              <a:t>脚。</a:t>
            </a:r>
            <a:endParaRPr lang="en-US" altLang="zh-CN" sz="1000">
              <a:solidFill>
                <a:srgbClr val="0070C0"/>
              </a:solidFill>
              <a:latin typeface="Arial"/>
              <a:ea typeface="宋体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EEPROM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：采用</a:t>
            </a: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M93C86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，</a:t>
            </a: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16 Kbit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，采用</a:t>
            </a: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SPI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进行通信。</a:t>
            </a:r>
            <a:endParaRPr lang="en-US" altLang="zh-CN" sz="1400">
              <a:solidFill>
                <a:prstClr val="black"/>
              </a:solidFill>
              <a:latin typeface="Arial"/>
              <a:ea typeface="宋体"/>
            </a:endParaRPr>
          </a:p>
          <a:p>
            <a:pPr marL="720000" lvl="1" indent="-288000">
              <a:buFont typeface="+mj-lt"/>
              <a:buAutoNum type="arabicPeriod"/>
              <a:defRPr/>
            </a:pP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EEPROM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使用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PIN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脚为</a:t>
            </a:r>
            <a:r>
              <a:rPr lang="en-US" altLang="zh-CN" sz="1000">
                <a:solidFill>
                  <a:srgbClr val="FF0000"/>
                </a:solidFill>
                <a:latin typeface="Arial"/>
                <a:ea typeface="宋体"/>
              </a:rPr>
              <a:t>PE2</a:t>
            </a: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，</a:t>
            </a:r>
            <a:r>
              <a:rPr lang="en-US" altLang="zh-CN" sz="1000">
                <a:solidFill>
                  <a:srgbClr val="FF0000"/>
                </a:solidFill>
                <a:latin typeface="Arial"/>
                <a:ea typeface="宋体"/>
              </a:rPr>
              <a:t>PE4</a:t>
            </a: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，</a:t>
            </a:r>
            <a:r>
              <a:rPr lang="en-US" altLang="zh-CN" sz="1000">
                <a:solidFill>
                  <a:srgbClr val="FF0000"/>
                </a:solidFill>
                <a:latin typeface="Arial"/>
                <a:ea typeface="宋体"/>
              </a:rPr>
              <a:t>PE5</a:t>
            </a: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，</a:t>
            </a:r>
            <a:r>
              <a:rPr lang="en-US" altLang="zh-CN" sz="1000">
                <a:solidFill>
                  <a:srgbClr val="FF0000"/>
                </a:solidFill>
                <a:latin typeface="Arial"/>
                <a:ea typeface="宋体"/>
              </a:rPr>
              <a:t>PE6</a:t>
            </a: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板卡上电状态指示灯。</a:t>
            </a:r>
            <a:endParaRPr lang="en-US" altLang="zh-CN" sz="1400">
              <a:solidFill>
                <a:prstClr val="black"/>
              </a:solidFill>
              <a:latin typeface="Arial"/>
              <a:ea typeface="宋体"/>
            </a:endParaRPr>
          </a:p>
          <a:p>
            <a:pPr marL="720000" lvl="1" indent="-288000">
              <a:buFont typeface="+mj-lt"/>
              <a:buAutoNum type="arabi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采用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PC15 PIN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脚控制面板显示灯。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2098875-A2CA-4E89-B75E-79080546C878}"/>
              </a:ext>
            </a:extLst>
          </p:cNvPr>
          <p:cNvSpPr/>
          <p:nvPr/>
        </p:nvSpPr>
        <p:spPr>
          <a:xfrm>
            <a:off x="6517181" y="1945644"/>
            <a:ext cx="893926" cy="2618044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3590513-158B-4995-9574-963C704667D6}"/>
              </a:ext>
            </a:extLst>
          </p:cNvPr>
          <p:cNvSpPr/>
          <p:nvPr/>
        </p:nvSpPr>
        <p:spPr>
          <a:xfrm>
            <a:off x="10908918" y="822960"/>
            <a:ext cx="1216582" cy="2028305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4056899-C9BA-43E0-86A8-6904A2C5CD56}"/>
              </a:ext>
            </a:extLst>
          </p:cNvPr>
          <p:cNvSpPr/>
          <p:nvPr/>
        </p:nvSpPr>
        <p:spPr>
          <a:xfrm>
            <a:off x="11044690" y="5286740"/>
            <a:ext cx="956734" cy="355600"/>
          </a:xfrm>
          <a:prstGeom prst="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6E117D4-1E69-4CDA-80C5-00E5258E4F2B}"/>
              </a:ext>
            </a:extLst>
          </p:cNvPr>
          <p:cNvSpPr/>
          <p:nvPr/>
        </p:nvSpPr>
        <p:spPr>
          <a:xfrm>
            <a:off x="8836967" y="817418"/>
            <a:ext cx="2071949" cy="1228415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96ACA9F0-ABE8-4E51-BB5F-BCB1B6BE09CE}"/>
              </a:ext>
            </a:extLst>
          </p:cNvPr>
          <p:cNvSpPr/>
          <p:nvPr/>
        </p:nvSpPr>
        <p:spPr>
          <a:xfrm>
            <a:off x="10908916" y="3127300"/>
            <a:ext cx="1216583" cy="1228416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1DA5758-EAB4-4348-B46C-9988BEDC5EE6}"/>
              </a:ext>
            </a:extLst>
          </p:cNvPr>
          <p:cNvSpPr/>
          <p:nvPr/>
        </p:nvSpPr>
        <p:spPr>
          <a:xfrm>
            <a:off x="7952892" y="5569527"/>
            <a:ext cx="956735" cy="738879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624640B-F862-4D41-B17D-BB85EC735DD4}"/>
              </a:ext>
            </a:extLst>
          </p:cNvPr>
          <p:cNvSpPr/>
          <p:nvPr/>
        </p:nvSpPr>
        <p:spPr>
          <a:xfrm>
            <a:off x="6537880" y="4605252"/>
            <a:ext cx="893926" cy="756457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4644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+mn-lt"/>
              </a:rPr>
              <a:t>电源板卡设计</a:t>
            </a:r>
            <a:r>
              <a:rPr lang="en-US" altLang="zh-CN" sz="2800">
                <a:latin typeface="+mn-lt"/>
              </a:rPr>
              <a:t>——</a:t>
            </a:r>
            <a:r>
              <a:rPr lang="zh-CN" altLang="en-US" sz="2800">
                <a:latin typeface="+mn-lt"/>
              </a:rPr>
              <a:t>基础功能块设计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21</a:t>
            </a:fld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1BBAD8-D1D2-4253-B04E-7C69DC8929A0}"/>
              </a:ext>
            </a:extLst>
          </p:cNvPr>
          <p:cNvSpPr txBox="1"/>
          <p:nvPr/>
        </p:nvSpPr>
        <p:spPr>
          <a:xfrm>
            <a:off x="297731" y="889462"/>
            <a:ext cx="971910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000" indent="-288000">
              <a:buFont typeface="Wingdings" panose="05000000000000000000" pitchFamily="2" charset="2"/>
              <a:buChar char="Ø"/>
            </a:pPr>
            <a:r>
              <a:rPr lang="zh-CN" altLang="en-US" sz="1600"/>
              <a:t>板卡基础功能设计：</a:t>
            </a:r>
            <a:endParaRPr lang="en-US" altLang="zh-CN" sz="1600"/>
          </a:p>
          <a:p>
            <a:pPr marL="576000" marR="0" lvl="1" indent="-288000" fontAlgn="auto"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CN" altLang="en-US" sz="1200"/>
              <a:t>供电：采用</a:t>
            </a:r>
            <a:r>
              <a:rPr lang="en-US" altLang="zh-CN" sz="1200"/>
              <a:t>12V</a:t>
            </a:r>
            <a:r>
              <a:rPr lang="zh-CN" altLang="en-US" sz="1200"/>
              <a:t>外接电源。</a:t>
            </a:r>
            <a:endParaRPr lang="en-US" altLang="zh-CN" sz="1200"/>
          </a:p>
          <a:p>
            <a:pPr marL="576000" marR="0" lvl="1" indent="-288000" fontAlgn="auto"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CN" altLang="en-US" sz="1200"/>
              <a:t>通信：采用</a:t>
            </a:r>
            <a:r>
              <a:rPr lang="en-US" altLang="zh-CN" sz="1200"/>
              <a:t>CAN FD</a:t>
            </a:r>
            <a:r>
              <a:rPr lang="zh-CN" altLang="en-US" sz="1200"/>
              <a:t>通信，板卡设计两路</a:t>
            </a:r>
            <a:r>
              <a:rPr lang="en-US" altLang="zh-CN" sz="1200"/>
              <a:t>CAN FD</a:t>
            </a:r>
            <a:r>
              <a:rPr lang="zh-CN" altLang="en-US" sz="1200"/>
              <a:t>进行冗余。</a:t>
            </a:r>
            <a:endParaRPr lang="en-US" altLang="zh-CN" sz="1200"/>
          </a:p>
          <a:p>
            <a:pPr marL="576000" marR="0" lvl="1" indent="-288000" fontAlgn="auto"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CN" altLang="en-US" sz="1200"/>
              <a:t>主控芯片：采用</a:t>
            </a:r>
            <a:r>
              <a:rPr lang="en-US" altLang="zh-CN" sz="1200"/>
              <a:t>STM32H750VBT6</a:t>
            </a:r>
            <a:r>
              <a:rPr lang="zh-CN" altLang="en-US" sz="1200"/>
              <a:t>。</a:t>
            </a:r>
            <a:endParaRPr lang="en-US" altLang="zh-CN" sz="1200"/>
          </a:p>
          <a:p>
            <a:pPr marL="576000" marR="0" lvl="1" indent="-288000" fontAlgn="auto"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altLang="zh-CN" sz="1200"/>
              <a:t>EEPROM</a:t>
            </a:r>
            <a:r>
              <a:rPr lang="zh-CN" altLang="en-US" sz="1200"/>
              <a:t>：采用</a:t>
            </a:r>
            <a:r>
              <a:rPr lang="en-US" altLang="zh-CN" sz="1200"/>
              <a:t>XXX</a:t>
            </a:r>
            <a:r>
              <a:rPr lang="zh-CN" altLang="en-US" sz="1200"/>
              <a:t>，</a:t>
            </a:r>
            <a:r>
              <a:rPr lang="en-US" altLang="zh-CN" sz="1200"/>
              <a:t>X Byte</a:t>
            </a:r>
            <a:r>
              <a:rPr lang="zh-CN" altLang="en-US" sz="1200"/>
              <a:t>，采用</a:t>
            </a:r>
            <a:r>
              <a:rPr lang="en-US" altLang="zh-CN" sz="1200"/>
              <a:t>SPI</a:t>
            </a:r>
            <a:r>
              <a:rPr lang="zh-CN" altLang="en-US" sz="1200"/>
              <a:t>进行通信。</a:t>
            </a:r>
            <a:endParaRPr lang="en-US" altLang="zh-CN" sz="1200"/>
          </a:p>
          <a:p>
            <a:pPr marL="576000" marR="0" lvl="1" indent="-288000" fontAlgn="auto"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zh-CN" altLang="en-US" sz="1200"/>
              <a:t>板卡上电状态指示灯。</a:t>
            </a:r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680585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>
            <a:extLst>
              <a:ext uri="{FF2B5EF4-FFF2-40B4-BE49-F238E27FC236}">
                <a16:creationId xmlns:a16="http://schemas.microsoft.com/office/drawing/2014/main" id="{0206DF03-8BF4-428A-A56E-58A5D9AEE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700" y="2894896"/>
            <a:ext cx="7772400" cy="3357422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+mn-lt"/>
              </a:rPr>
              <a:t>电源板卡设计</a:t>
            </a:r>
            <a:r>
              <a:rPr lang="en-US" altLang="zh-CN" sz="2800">
                <a:latin typeface="+mn-lt"/>
              </a:rPr>
              <a:t>——KL30_1/2</a:t>
            </a:r>
            <a:r>
              <a:rPr lang="zh-CN" altLang="en-US" sz="2800"/>
              <a:t>功能块</a:t>
            </a:r>
            <a:endParaRPr lang="zh-CN" altLang="en-US" sz="2800">
              <a:latin typeface="+mn-lt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22</a:t>
            </a:fld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3DD2378-FC11-4AA4-8342-0A0096917B48}"/>
              </a:ext>
            </a:extLst>
          </p:cNvPr>
          <p:cNvSpPr/>
          <p:nvPr/>
        </p:nvSpPr>
        <p:spPr>
          <a:xfrm>
            <a:off x="7010400" y="4037639"/>
            <a:ext cx="3471119" cy="696746"/>
          </a:xfrm>
          <a:prstGeom prst="rect">
            <a:avLst/>
          </a:prstGeom>
          <a:noFill/>
          <a:ln w="285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9DC5D99-4C99-4FD8-BF11-2ADCE12316E2}"/>
              </a:ext>
            </a:extLst>
          </p:cNvPr>
          <p:cNvSpPr/>
          <p:nvPr/>
        </p:nvSpPr>
        <p:spPr>
          <a:xfrm>
            <a:off x="7010400" y="4818807"/>
            <a:ext cx="3460173" cy="696746"/>
          </a:xfrm>
          <a:prstGeom prst="rect">
            <a:avLst/>
          </a:prstGeom>
          <a:noFill/>
          <a:ln w="28575">
            <a:solidFill>
              <a:srgbClr val="00008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BAF2802-6BD5-4ADE-A133-6C8EC4429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5667" y="889462"/>
            <a:ext cx="897501" cy="110994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E1BBAD8-D1D2-4253-B04E-7C69DC8929A0}"/>
              </a:ext>
            </a:extLst>
          </p:cNvPr>
          <p:cNvSpPr txBox="1"/>
          <p:nvPr/>
        </p:nvSpPr>
        <p:spPr>
          <a:xfrm>
            <a:off x="297731" y="889462"/>
            <a:ext cx="9719105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400"/>
              <a:t>如图所示为</a:t>
            </a:r>
            <a:r>
              <a:rPr lang="en-US" altLang="zh-CN" sz="1400"/>
              <a:t>KL30_1/2</a:t>
            </a:r>
            <a:r>
              <a:rPr lang="zh-CN" altLang="en-US" sz="1400"/>
              <a:t>功能块，支持通断，工作电压、工作电流检测、休眠电流检测和电源指示灯。图中以</a:t>
            </a:r>
            <a:r>
              <a:rPr lang="en-US" altLang="zh-CN" sz="1400"/>
              <a:t>KL30_1</a:t>
            </a:r>
            <a:r>
              <a:rPr lang="zh-CN" altLang="en-US" sz="1400"/>
              <a:t>为示例，</a:t>
            </a:r>
            <a:r>
              <a:rPr lang="en-US" altLang="zh-CN" sz="1400"/>
              <a:t>KL30_2</a:t>
            </a:r>
            <a:r>
              <a:rPr lang="zh-CN" altLang="en-US" sz="1400"/>
              <a:t>采用相同设计。</a:t>
            </a:r>
            <a:endParaRPr lang="en-US" altLang="zh-CN" sz="140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400"/>
              <a:t>通断控制继电器：</a:t>
            </a:r>
            <a:endParaRPr lang="en-US" altLang="zh-CN" sz="1400"/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/>
              <a:t>功率继电器</a:t>
            </a:r>
            <a:r>
              <a:rPr lang="en-US" altLang="zh-CN" sz="1200"/>
              <a:t>1</a:t>
            </a:r>
            <a:r>
              <a:rPr lang="zh-CN" altLang="en-US" sz="1200"/>
              <a:t>和功率继电器</a:t>
            </a:r>
            <a:r>
              <a:rPr lang="en-US" altLang="zh-CN" sz="1200"/>
              <a:t>2</a:t>
            </a:r>
            <a:r>
              <a:rPr lang="zh-CN" altLang="en-US" sz="1200"/>
              <a:t>，采用功率继电器</a:t>
            </a:r>
            <a:r>
              <a:rPr lang="en-US" altLang="zh-CN" sz="1200"/>
              <a:t>G8PM-1AW7R</a:t>
            </a:r>
            <a:r>
              <a:rPr lang="zh-CN" altLang="en-US" sz="1200"/>
              <a:t> </a:t>
            </a:r>
            <a:r>
              <a:rPr lang="en-US" altLang="zh-CN" sz="1200"/>
              <a:t>DC12</a:t>
            </a:r>
            <a:r>
              <a:rPr lang="zh-CN" altLang="en-US" sz="1200"/>
              <a:t>。</a:t>
            </a:r>
            <a:endParaRPr lang="en-US" altLang="zh-CN" sz="120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400"/>
              <a:t>其他继电器沿用之前的继电器方案。</a:t>
            </a:r>
            <a:endParaRPr lang="en-US" altLang="zh-CN" sz="140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400"/>
              <a:t>静态电流采集方案</a:t>
            </a:r>
            <a:r>
              <a:rPr lang="en-US" altLang="zh-CN" sz="1400"/>
              <a:t>1</a:t>
            </a:r>
            <a:r>
              <a:rPr lang="zh-CN" altLang="en-US" sz="1400"/>
              <a:t>：采用绿色框出部分，详细方案见后续描述。</a:t>
            </a:r>
            <a:endParaRPr lang="en-US" altLang="zh-CN" sz="140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400"/>
              <a:t>静态电流采集方案</a:t>
            </a:r>
            <a:r>
              <a:rPr lang="en-US" altLang="zh-CN" sz="1400"/>
              <a:t>2</a:t>
            </a:r>
            <a:r>
              <a:rPr lang="zh-CN" altLang="en-US" sz="1400"/>
              <a:t>：采用蓝色框出部分，详细方案见后续描述。</a:t>
            </a:r>
            <a:endParaRPr lang="en-US" altLang="zh-CN" sz="140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CN" sz="1400"/>
              <a:t>AD7609</a:t>
            </a:r>
            <a:r>
              <a:rPr lang="zh-CN" altLang="en-US" sz="1400"/>
              <a:t>需用到</a:t>
            </a:r>
            <a:r>
              <a:rPr lang="en-US" altLang="zh-CN" sz="1400"/>
              <a:t>3</a:t>
            </a:r>
            <a:r>
              <a:rPr lang="zh-CN" altLang="en-US" sz="1400"/>
              <a:t>路，采用</a:t>
            </a:r>
            <a:r>
              <a:rPr lang="en-US" altLang="zh-CN" sz="1400"/>
              <a:t>±5V</a:t>
            </a:r>
            <a:r>
              <a:rPr lang="zh-CN" altLang="en-US" sz="1400"/>
              <a:t> </a:t>
            </a:r>
            <a:r>
              <a:rPr lang="en-US" altLang="zh-CN" sz="1400"/>
              <a:t>Range</a:t>
            </a:r>
            <a:r>
              <a:rPr lang="zh-CN" altLang="en-US" sz="1400"/>
              <a:t>。</a:t>
            </a:r>
            <a:endParaRPr lang="en-US" altLang="zh-CN" sz="140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CN" sz="1400"/>
              <a:t>LESR-25N </a:t>
            </a:r>
            <a:r>
              <a:rPr lang="zh-CN" altLang="en-US" sz="1400"/>
              <a:t>参考之前设计，三路同时进同时出。</a:t>
            </a:r>
            <a:endParaRPr lang="en-US" altLang="zh-CN" sz="140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400"/>
              <a:t>紫色框图需按照额定</a:t>
            </a:r>
            <a:r>
              <a:rPr lang="en-US" altLang="zh-CN" sz="1400"/>
              <a:t>80A</a:t>
            </a:r>
            <a:r>
              <a:rPr lang="zh-CN" altLang="en-US" sz="1400"/>
              <a:t>进行线宽设计。</a:t>
            </a:r>
            <a:endParaRPr lang="en-US" altLang="zh-CN" sz="140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altLang="zh-CN" sz="140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6030AAD-2CBC-4296-A1EF-D8BFA2494506}"/>
              </a:ext>
            </a:extLst>
          </p:cNvPr>
          <p:cNvSpPr/>
          <p:nvPr/>
        </p:nvSpPr>
        <p:spPr>
          <a:xfrm>
            <a:off x="5181600" y="3453939"/>
            <a:ext cx="7010400" cy="499277"/>
          </a:xfrm>
          <a:prstGeom prst="rect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6529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+mn-lt"/>
              </a:rPr>
              <a:t>电源板卡设计</a:t>
            </a:r>
            <a:r>
              <a:rPr lang="en-US" altLang="zh-CN" sz="2800">
                <a:latin typeface="+mn-lt"/>
              </a:rPr>
              <a:t>——KL30_1/2</a:t>
            </a:r>
            <a:r>
              <a:rPr lang="zh-CN" altLang="en-US" sz="2800"/>
              <a:t>功能块</a:t>
            </a:r>
            <a:r>
              <a:rPr lang="en-US" altLang="zh-CN" sz="2800"/>
              <a:t>/</a:t>
            </a:r>
            <a:r>
              <a:rPr lang="zh-CN" altLang="en-US" sz="2800"/>
              <a:t>休眠电流采集方案</a:t>
            </a:r>
            <a:r>
              <a:rPr lang="en-US" altLang="zh-CN" sz="2800"/>
              <a:t>1</a:t>
            </a:r>
            <a:endParaRPr lang="zh-CN" altLang="en-US" sz="2800">
              <a:latin typeface="+mn-lt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23</a:t>
            </a:fld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1BBAD8-D1D2-4253-B04E-7C69DC8929A0}"/>
              </a:ext>
            </a:extLst>
          </p:cNvPr>
          <p:cNvSpPr txBox="1"/>
          <p:nvPr/>
        </p:nvSpPr>
        <p:spPr>
          <a:xfrm>
            <a:off x="297731" y="889462"/>
            <a:ext cx="97191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600"/>
              <a:t>休眠电流采集方案</a:t>
            </a:r>
            <a:r>
              <a:rPr lang="en-US" altLang="zh-CN" sz="1600"/>
              <a:t>1</a:t>
            </a:r>
            <a:r>
              <a:rPr lang="zh-CN" altLang="en-US" sz="1600"/>
              <a:t>：使用</a:t>
            </a:r>
            <a:r>
              <a:rPr lang="en-US" altLang="zh-CN" sz="1600"/>
              <a:t>AD7609</a:t>
            </a:r>
            <a:r>
              <a:rPr lang="zh-CN" altLang="en-US" sz="1600"/>
              <a:t>，采用默认</a:t>
            </a:r>
            <a:r>
              <a:rPr lang="en-US" altLang="zh-CN" sz="1600"/>
              <a:t>±5V</a:t>
            </a:r>
            <a:r>
              <a:rPr lang="zh-CN" altLang="en-US" sz="1600"/>
              <a:t>量程</a:t>
            </a:r>
            <a:endParaRPr lang="en-US" altLang="zh-CN" sz="160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DC6D99A-FB58-456B-900B-A4741CB4B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221" y="2510444"/>
            <a:ext cx="8636616" cy="323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9211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+mn-lt"/>
              </a:rPr>
              <a:t>电源板卡设计</a:t>
            </a:r>
            <a:r>
              <a:rPr lang="en-US" altLang="zh-CN" sz="2800">
                <a:latin typeface="+mn-lt"/>
              </a:rPr>
              <a:t>——KL30_1/2</a:t>
            </a:r>
            <a:r>
              <a:rPr lang="zh-CN" altLang="en-US" sz="2800"/>
              <a:t>功能块</a:t>
            </a:r>
            <a:r>
              <a:rPr lang="en-US" altLang="zh-CN" sz="2800"/>
              <a:t>/</a:t>
            </a:r>
            <a:r>
              <a:rPr lang="zh-CN" altLang="en-US" sz="2800"/>
              <a:t>休眠电流采集方案</a:t>
            </a:r>
            <a:r>
              <a:rPr lang="en-US" altLang="zh-CN" sz="2800"/>
              <a:t>2</a:t>
            </a:r>
            <a:r>
              <a:rPr lang="zh-CN" altLang="en-US" sz="2800"/>
              <a:t>（</a:t>
            </a:r>
            <a:r>
              <a:rPr lang="zh-CN" altLang="en-US" sz="2800">
                <a:solidFill>
                  <a:srgbClr val="FF0000"/>
                </a:solidFill>
              </a:rPr>
              <a:t>需讨论</a:t>
            </a:r>
            <a:r>
              <a:rPr lang="zh-CN" altLang="en-US" sz="2800"/>
              <a:t>）</a:t>
            </a:r>
            <a:endParaRPr lang="zh-CN" altLang="en-US" sz="2800">
              <a:latin typeface="+mn-lt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24</a:t>
            </a:fld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1BBAD8-D1D2-4253-B04E-7C69DC8929A0}"/>
              </a:ext>
            </a:extLst>
          </p:cNvPr>
          <p:cNvSpPr txBox="1"/>
          <p:nvPr/>
        </p:nvSpPr>
        <p:spPr>
          <a:xfrm>
            <a:off x="297731" y="889462"/>
            <a:ext cx="97191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600"/>
              <a:t>休眠电流采集方案</a:t>
            </a:r>
            <a:r>
              <a:rPr lang="en-US" altLang="zh-CN" sz="1600"/>
              <a:t>2</a:t>
            </a:r>
            <a:r>
              <a:rPr lang="zh-CN" altLang="en-US" sz="1600"/>
              <a:t>：使用</a:t>
            </a:r>
            <a:r>
              <a:rPr lang="en-US" altLang="zh-CN" sz="1600"/>
              <a:t>MAX9611</a:t>
            </a:r>
            <a:r>
              <a:rPr lang="zh-CN" altLang="en-US" sz="1600"/>
              <a:t>，</a:t>
            </a:r>
            <a:r>
              <a:rPr lang="zh-CN" altLang="en-US" sz="1600">
                <a:solidFill>
                  <a:srgbClr val="FF0000"/>
                </a:solidFill>
              </a:rPr>
              <a:t>该处需要确认板卡是否需要和被测电路共地。</a:t>
            </a:r>
            <a:endParaRPr lang="en-US" altLang="zh-CN" sz="1600">
              <a:solidFill>
                <a:srgbClr val="FF0000"/>
              </a:solidFill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600"/>
              <a:t>采用</a:t>
            </a:r>
            <a:r>
              <a:rPr lang="en-US" altLang="zh-CN" sz="1600"/>
              <a:t>AD7609</a:t>
            </a:r>
            <a:r>
              <a:rPr lang="zh-CN" altLang="en-US" sz="1600"/>
              <a:t>，</a:t>
            </a:r>
            <a:r>
              <a:rPr lang="zh-CN" altLang="en-US" sz="1600">
                <a:solidFill>
                  <a:srgbClr val="FF0000"/>
                </a:solidFill>
              </a:rPr>
              <a:t>是否也需要板卡供电和测试电路的</a:t>
            </a:r>
            <a:r>
              <a:rPr lang="en-US" altLang="zh-CN" sz="1600">
                <a:solidFill>
                  <a:srgbClr val="FF0000"/>
                </a:solidFill>
              </a:rPr>
              <a:t>GND</a:t>
            </a:r>
            <a:r>
              <a:rPr lang="zh-CN" altLang="en-US" sz="1600">
                <a:solidFill>
                  <a:srgbClr val="FF0000"/>
                </a:solidFill>
              </a:rPr>
              <a:t>共地。</a:t>
            </a:r>
            <a:endParaRPr lang="en-US" altLang="zh-CN" sz="1600">
              <a:solidFill>
                <a:srgbClr val="FF000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90135EB-8F86-41EB-9657-B5F4F7798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528" y="2647257"/>
            <a:ext cx="3482340" cy="264414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A03F29F-7935-4443-8CC8-79DB0AD2D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033" y="1665173"/>
            <a:ext cx="4629796" cy="4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8999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+mn-lt"/>
              </a:rPr>
              <a:t>电源板卡设计</a:t>
            </a:r>
            <a:r>
              <a:rPr lang="en-US" altLang="zh-CN" sz="2800">
                <a:latin typeface="+mn-lt"/>
              </a:rPr>
              <a:t>——KL15</a:t>
            </a:r>
            <a:r>
              <a:rPr lang="zh-CN" altLang="en-US" sz="2800">
                <a:latin typeface="+mn-lt"/>
              </a:rPr>
              <a:t>功能块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25</a:t>
            </a:fld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1BBAD8-D1D2-4253-B04E-7C69DC8929A0}"/>
              </a:ext>
            </a:extLst>
          </p:cNvPr>
          <p:cNvSpPr txBox="1"/>
          <p:nvPr/>
        </p:nvSpPr>
        <p:spPr>
          <a:xfrm>
            <a:off x="297731" y="889462"/>
            <a:ext cx="97191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zh-CN" sz="1600"/>
              <a:t>KL15</a:t>
            </a:r>
            <a:r>
              <a:rPr lang="zh-CN" altLang="en-US" sz="1600"/>
              <a:t>功能块，包含一个保险丝和一个程控继电器</a:t>
            </a:r>
            <a:endParaRPr lang="en-US" altLang="zh-CN" sz="1600">
              <a:solidFill>
                <a:srgbClr val="FF0000"/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0496C73-34EA-4508-B77D-1032879B6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850" y="2918460"/>
            <a:ext cx="6972300" cy="102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433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2370C57B-F060-4591-90F7-F97E602DB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689" y="937280"/>
            <a:ext cx="6327929" cy="267111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+mn-lt"/>
              </a:rPr>
              <a:t>电源板卡设计</a:t>
            </a:r>
            <a:r>
              <a:rPr lang="en-US" altLang="zh-CN" sz="2800">
                <a:latin typeface="+mn-lt"/>
              </a:rPr>
              <a:t>——</a:t>
            </a:r>
            <a:r>
              <a:rPr lang="zh-CN" altLang="en-US" sz="2800">
                <a:latin typeface="+mn-lt"/>
              </a:rPr>
              <a:t>接口设计</a:t>
            </a:r>
            <a:r>
              <a:rPr lang="en-US" altLang="zh-CN" sz="2800">
                <a:latin typeface="+mn-lt"/>
              </a:rPr>
              <a:t>/</a:t>
            </a:r>
            <a:r>
              <a:rPr lang="zh-CN" altLang="en-US" sz="2800">
                <a:latin typeface="+mn-lt"/>
              </a:rPr>
              <a:t>丝印设计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26</a:t>
            </a:fld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1BBAD8-D1D2-4253-B04E-7C69DC8929A0}"/>
              </a:ext>
            </a:extLst>
          </p:cNvPr>
          <p:cNvSpPr txBox="1"/>
          <p:nvPr/>
        </p:nvSpPr>
        <p:spPr>
          <a:xfrm>
            <a:off x="297731" y="889462"/>
            <a:ext cx="9719105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600"/>
              <a:t>接口设计：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1200"/>
              <a:t>电源板卡不设计前面板的</a:t>
            </a:r>
            <a:r>
              <a:rPr lang="en-US" altLang="zh-CN" sz="1200"/>
              <a:t>PCB</a:t>
            </a:r>
            <a:r>
              <a:rPr lang="zh-CN" altLang="en-US" sz="1200"/>
              <a:t>基板，通过接线端子和前面板直接连接。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1200"/>
              <a:t>电源板卡通过</a:t>
            </a:r>
            <a:r>
              <a:rPr lang="en-US" altLang="zh-CN" sz="1200"/>
              <a:t>30PIN</a:t>
            </a:r>
            <a:r>
              <a:rPr lang="zh-CN" altLang="en-US" sz="1200"/>
              <a:t>排线和后面板连接。</a:t>
            </a:r>
            <a:r>
              <a:rPr lang="en-US" altLang="zh-CN" sz="1200"/>
              <a:t>PIN</a:t>
            </a:r>
            <a:r>
              <a:rPr lang="zh-CN" altLang="en-US" sz="1200"/>
              <a:t>脚定义如下列表。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rgbClr val="FF0000"/>
                </a:solidFill>
              </a:rPr>
              <a:t>是否设计两侧接线方式？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6CA5B82-C763-422C-8BCE-38EAE7AC6BDB}"/>
              </a:ext>
            </a:extLst>
          </p:cNvPr>
          <p:cNvSpPr/>
          <p:nvPr/>
        </p:nvSpPr>
        <p:spPr>
          <a:xfrm>
            <a:off x="10016836" y="889462"/>
            <a:ext cx="1976782" cy="2718929"/>
          </a:xfrm>
          <a:prstGeom prst="rect">
            <a:avLst/>
          </a:prstGeom>
          <a:noFill/>
          <a:ln w="28575">
            <a:solidFill>
              <a:schemeClr val="accent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BDFA89-49C8-461A-B1E0-C9EE99106803}"/>
              </a:ext>
            </a:extLst>
          </p:cNvPr>
          <p:cNvSpPr txBox="1"/>
          <p:nvPr/>
        </p:nvSpPr>
        <p:spPr>
          <a:xfrm>
            <a:off x="10731734" y="3656209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/>
              <a:t>前面板接口设计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EF00273-5CC6-46F1-B5C3-4A4760BFBBA8}"/>
              </a:ext>
            </a:extLst>
          </p:cNvPr>
          <p:cNvSpPr txBox="1"/>
          <p:nvPr/>
        </p:nvSpPr>
        <p:spPr>
          <a:xfrm>
            <a:off x="11430206" y="2980504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/>
              <a:t>弯头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CEDF2DF-AC53-4A6B-97F8-5971EA95BE9A}"/>
              </a:ext>
            </a:extLst>
          </p:cNvPr>
          <p:cNvSpPr txBox="1"/>
          <p:nvPr/>
        </p:nvSpPr>
        <p:spPr>
          <a:xfrm>
            <a:off x="5780827" y="1566570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/>
              <a:t>弯头</a:t>
            </a:r>
          </a:p>
        </p:txBody>
      </p:sp>
      <p:graphicFrame>
        <p:nvGraphicFramePr>
          <p:cNvPr id="14" name="表格 11">
            <a:extLst>
              <a:ext uri="{FF2B5EF4-FFF2-40B4-BE49-F238E27FC236}">
                <a16:creationId xmlns:a16="http://schemas.microsoft.com/office/drawing/2014/main" id="{5CDB20F6-FD2A-442A-BA44-D50B57D543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737393"/>
              </p:ext>
            </p:extLst>
          </p:nvPr>
        </p:nvGraphicFramePr>
        <p:xfrm>
          <a:off x="96584" y="1858958"/>
          <a:ext cx="5498136" cy="4314825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314136">
                  <a:extLst>
                    <a:ext uri="{9D8B030D-6E8A-4147-A177-3AD203B41FA5}">
                      <a16:colId xmlns:a16="http://schemas.microsoft.com/office/drawing/2014/main" val="1577452049"/>
                    </a:ext>
                  </a:extLst>
                </a:gridCol>
                <a:gridCol w="580518">
                  <a:extLst>
                    <a:ext uri="{9D8B030D-6E8A-4147-A177-3AD203B41FA5}">
                      <a16:colId xmlns:a16="http://schemas.microsoft.com/office/drawing/2014/main" val="3302748627"/>
                    </a:ext>
                  </a:extLst>
                </a:gridCol>
                <a:gridCol w="556953">
                  <a:extLst>
                    <a:ext uri="{9D8B030D-6E8A-4147-A177-3AD203B41FA5}">
                      <a16:colId xmlns:a16="http://schemas.microsoft.com/office/drawing/2014/main" val="2533041729"/>
                    </a:ext>
                  </a:extLst>
                </a:gridCol>
                <a:gridCol w="897774">
                  <a:extLst>
                    <a:ext uri="{9D8B030D-6E8A-4147-A177-3AD203B41FA5}">
                      <a16:colId xmlns:a16="http://schemas.microsoft.com/office/drawing/2014/main" val="401827451"/>
                    </a:ext>
                  </a:extLst>
                </a:gridCol>
                <a:gridCol w="831273">
                  <a:extLst>
                    <a:ext uri="{9D8B030D-6E8A-4147-A177-3AD203B41FA5}">
                      <a16:colId xmlns:a16="http://schemas.microsoft.com/office/drawing/2014/main" val="2077788641"/>
                    </a:ext>
                  </a:extLst>
                </a:gridCol>
                <a:gridCol w="532015">
                  <a:extLst>
                    <a:ext uri="{9D8B030D-6E8A-4147-A177-3AD203B41FA5}">
                      <a16:colId xmlns:a16="http://schemas.microsoft.com/office/drawing/2014/main" val="1260100220"/>
                    </a:ext>
                  </a:extLst>
                </a:gridCol>
                <a:gridCol w="1029467">
                  <a:extLst>
                    <a:ext uri="{9D8B030D-6E8A-4147-A177-3AD203B41FA5}">
                      <a16:colId xmlns:a16="http://schemas.microsoft.com/office/drawing/2014/main" val="2717453647"/>
                    </a:ext>
                  </a:extLst>
                </a:gridCol>
                <a:gridCol w="756000">
                  <a:extLst>
                    <a:ext uri="{9D8B030D-6E8A-4147-A177-3AD203B41FA5}">
                      <a16:colId xmlns:a16="http://schemas.microsoft.com/office/drawing/2014/main" val="500591548"/>
                    </a:ext>
                  </a:extLst>
                </a:gridCol>
              </a:tblGrid>
              <a:tr h="257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器件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PIN 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信号定义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PIN 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信号定义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648082"/>
                  </a:ext>
                </a:extLst>
              </a:tr>
              <a:tr h="257175">
                <a:tc rowSpan="15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5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CN_1…10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12V_I_VCC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独立电源</a:t>
                      </a:r>
                      <a:r>
                        <a:rPr lang="en-US" altLang="zh-CN" sz="800"/>
                        <a:t>+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12V_I_VCC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独立电源</a:t>
                      </a:r>
                      <a:r>
                        <a:rPr lang="en-US" altLang="zh-CN" sz="800"/>
                        <a:t>+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1814636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独立电源</a:t>
                      </a:r>
                      <a:r>
                        <a:rPr lang="en-US" altLang="zh-CN" sz="800"/>
                        <a:t>-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独立电源</a:t>
                      </a:r>
                      <a:r>
                        <a:rPr lang="en-US" altLang="zh-CN" sz="800"/>
                        <a:t>-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5355313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设备</a:t>
                      </a:r>
                      <a:r>
                        <a:rPr lang="en-US" altLang="zh-CN" sz="800"/>
                        <a:t>CAN1H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设备</a:t>
                      </a:r>
                      <a:r>
                        <a:rPr lang="en-US" altLang="zh-CN" sz="800"/>
                        <a:t>CAN1L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4852793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设备</a:t>
                      </a:r>
                      <a:r>
                        <a:rPr lang="en-US" altLang="zh-CN" sz="800"/>
                        <a:t>CAN2H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设备</a:t>
                      </a:r>
                      <a:r>
                        <a:rPr lang="en-US" altLang="zh-CN" sz="800"/>
                        <a:t>CAN2L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57475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Tool_3.3V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调试</a:t>
                      </a:r>
                      <a:r>
                        <a:rPr lang="en-US" altLang="zh-CN" sz="800"/>
                        <a:t>3.3V</a:t>
                      </a:r>
                      <a:r>
                        <a:rPr lang="zh-CN" altLang="en-US" sz="800"/>
                        <a:t>供电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MCU_SWD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调试数据口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963949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Tool_SCK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调试时钟口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Tool_GND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调试</a:t>
                      </a:r>
                      <a:r>
                        <a:rPr lang="en-US" altLang="zh-CN" sz="800"/>
                        <a:t>GND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090895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5493053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5349262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5154903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RESV8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7318013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RESV9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RESV10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预留</a:t>
                      </a:r>
                      <a:r>
                        <a:rPr lang="en-US" altLang="zh-CN" sz="800"/>
                        <a:t>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5830390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PVCC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>
                          <a:highlight>
                            <a:srgbClr val="FFFF00"/>
                          </a:highlight>
                        </a:rPr>
                        <a:t>样件电源</a:t>
                      </a:r>
                      <a:r>
                        <a:rPr lang="en-US" altLang="zh-CN" sz="800">
                          <a:highlight>
                            <a:srgbClr val="FFFF00"/>
                          </a:highlight>
                        </a:rPr>
                        <a:t>+</a:t>
                      </a:r>
                      <a:r>
                        <a:rPr lang="zh-CN" altLang="en-US" sz="800">
                          <a:highlight>
                            <a:srgbClr val="FFFF00"/>
                          </a:highlight>
                        </a:rPr>
                        <a:t>，与</a:t>
                      </a:r>
                      <a:r>
                        <a:rPr lang="en-US" altLang="zh-CN" sz="800">
                          <a:highlight>
                            <a:srgbClr val="FFFF00"/>
                          </a:highlight>
                        </a:rPr>
                        <a:t>KL30_1 IN</a:t>
                      </a:r>
                      <a:r>
                        <a:rPr lang="zh-CN" altLang="en-US" sz="800">
                          <a:highlight>
                            <a:srgbClr val="FFFF00"/>
                          </a:highlight>
                        </a:rPr>
                        <a:t>直连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PGND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>
                          <a:highlight>
                            <a:srgbClr val="FFFF00"/>
                          </a:highlight>
                        </a:rPr>
                        <a:t>样件电源</a:t>
                      </a:r>
                      <a:r>
                        <a:rPr lang="en-US" altLang="zh-CN" sz="800">
                          <a:highlight>
                            <a:srgbClr val="FFFF00"/>
                          </a:highlight>
                        </a:rPr>
                        <a:t>-</a:t>
                      </a:r>
                      <a:r>
                        <a:rPr lang="zh-CN" altLang="en-US" sz="800">
                          <a:highlight>
                            <a:srgbClr val="FFFF00"/>
                          </a:highlight>
                        </a:rPr>
                        <a:t>，与</a:t>
                      </a:r>
                      <a:r>
                        <a:rPr lang="en-US" altLang="zh-CN" sz="800">
                          <a:highlight>
                            <a:srgbClr val="FFFF00"/>
                          </a:highlight>
                        </a:rPr>
                        <a:t>KL31_IN</a:t>
                      </a:r>
                      <a:r>
                        <a:rPr lang="zh-CN" altLang="en-US" sz="800">
                          <a:highlight>
                            <a:srgbClr val="FFFF00"/>
                          </a:highlight>
                        </a:rPr>
                        <a:t>直连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1479758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FD_PVCC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电源反馈线</a:t>
                      </a:r>
                      <a:r>
                        <a:rPr lang="en-US" altLang="zh-CN" sz="800"/>
                        <a:t>+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FD_PGND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电源反馈线</a:t>
                      </a:r>
                      <a:r>
                        <a:rPr lang="en-US" altLang="zh-CN" sz="800"/>
                        <a:t>-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0838068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共地电源</a:t>
                      </a:r>
                      <a:r>
                        <a:rPr lang="en-US" altLang="zh-CN" sz="800"/>
                        <a:t>+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供电电源</a:t>
                      </a:r>
                      <a:r>
                        <a:rPr lang="en-US" altLang="zh-CN" sz="800"/>
                        <a:t>-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2260266"/>
                  </a:ext>
                </a:extLst>
              </a:tr>
              <a:tr h="257175">
                <a:tc vMerge="1">
                  <a:txBody>
                    <a:bodyPr/>
                    <a:lstStyle/>
                    <a:p>
                      <a:pPr algn="ctr"/>
                      <a:endParaRPr lang="en-US" altLang="zh-CN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12V_C_VCC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共地电源</a:t>
                      </a:r>
                      <a:r>
                        <a:rPr lang="en-US" altLang="zh-CN" sz="800"/>
                        <a:t>+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30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12V_C_VCC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供电电源</a:t>
                      </a:r>
                      <a:r>
                        <a:rPr lang="en-US" altLang="zh-CN" sz="800"/>
                        <a:t>-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3526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80110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>
                <a:latin typeface="+mn-lt"/>
              </a:rPr>
              <a:t>电源板卡设计</a:t>
            </a:r>
            <a:r>
              <a:rPr lang="en-US" altLang="zh-CN" sz="2800">
                <a:latin typeface="+mn-lt"/>
              </a:rPr>
              <a:t>——</a:t>
            </a:r>
            <a:r>
              <a:rPr lang="zh-CN" altLang="en-US" sz="2800">
                <a:latin typeface="+mn-lt"/>
              </a:rPr>
              <a:t>尺寸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27</a:t>
            </a:fld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E1BBAD8-D1D2-4253-B04E-7C69DC8929A0}"/>
              </a:ext>
            </a:extLst>
          </p:cNvPr>
          <p:cNvSpPr txBox="1"/>
          <p:nvPr/>
        </p:nvSpPr>
        <p:spPr>
          <a:xfrm>
            <a:off x="297732" y="889462"/>
            <a:ext cx="55754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zh-CN" altLang="en-US" sz="1600"/>
              <a:t>尺寸设计：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/>
              <a:t>如图所示，为整体电源板卡的尺寸需求。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/>
              <a:t>绿色显示区域为板卡的整体大小</a:t>
            </a:r>
            <a:r>
              <a:rPr lang="en-US" altLang="zh-CN" sz="1200"/>
              <a:t>141mm X 108mm</a:t>
            </a:r>
            <a:r>
              <a:rPr lang="zh-CN" altLang="en-US" sz="1200"/>
              <a:t>。</a:t>
            </a:r>
            <a:endParaRPr lang="en-US" altLang="zh-CN" sz="1200"/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/>
              <a:t>灰色区域为器件布局区域，相对绿色区域预留出</a:t>
            </a:r>
            <a:r>
              <a:rPr lang="en-US" altLang="zh-CN" sz="1200"/>
              <a:t>4mm</a:t>
            </a:r>
            <a:r>
              <a:rPr lang="zh-CN" altLang="en-US" sz="1200"/>
              <a:t>边距。</a:t>
            </a:r>
            <a:endParaRPr lang="en-US" altLang="zh-CN" sz="1200"/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1200"/>
              <a:t>4mm</a:t>
            </a:r>
            <a:r>
              <a:rPr lang="zh-CN" altLang="en-US" sz="1200"/>
              <a:t>边界区域可以放置丝印，但不能放置器件。</a:t>
            </a:r>
            <a:endParaRPr lang="en-US" altLang="zh-CN" sz="1200"/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200"/>
              <a:t>板子外轮廓四个角做倒角，</a:t>
            </a:r>
            <a:r>
              <a:rPr lang="en-US" altLang="zh-CN" sz="1200"/>
              <a:t>2mm</a:t>
            </a:r>
            <a:r>
              <a:rPr lang="zh-CN" altLang="en-US" sz="1200"/>
              <a:t>。</a:t>
            </a: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4B299059-BD09-43E0-B013-D0FA624800B9}"/>
              </a:ext>
            </a:extLst>
          </p:cNvPr>
          <p:cNvSpPr/>
          <p:nvPr/>
        </p:nvSpPr>
        <p:spPr>
          <a:xfrm>
            <a:off x="6339750" y="1596124"/>
            <a:ext cx="5076000" cy="4392000"/>
          </a:xfrm>
          <a:prstGeom prst="roundRect">
            <a:avLst>
              <a:gd name="adj" fmla="val 2584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10A784CA-9DE2-408D-8091-2F2AD09AD393}"/>
              </a:ext>
            </a:extLst>
          </p:cNvPr>
          <p:cNvCxnSpPr>
            <a:cxnSpLocks/>
          </p:cNvCxnSpPr>
          <p:nvPr/>
        </p:nvCxnSpPr>
        <p:spPr>
          <a:xfrm flipH="1" flipV="1">
            <a:off x="11413583" y="5938767"/>
            <a:ext cx="166321" cy="1553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A7E8738E-6DD0-48C2-B0C5-BCB24830AE34}"/>
              </a:ext>
            </a:extLst>
          </p:cNvPr>
          <p:cNvCxnSpPr>
            <a:cxnSpLocks/>
          </p:cNvCxnSpPr>
          <p:nvPr/>
        </p:nvCxnSpPr>
        <p:spPr>
          <a:xfrm>
            <a:off x="5853522" y="1589022"/>
            <a:ext cx="72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B9BFC8B2-ED0E-471D-B6C1-6B93321A74CF}"/>
              </a:ext>
            </a:extLst>
          </p:cNvPr>
          <p:cNvCxnSpPr>
            <a:cxnSpLocks/>
          </p:cNvCxnSpPr>
          <p:nvPr/>
        </p:nvCxnSpPr>
        <p:spPr>
          <a:xfrm>
            <a:off x="5973299" y="5990031"/>
            <a:ext cx="72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0095C1C6-A049-4B34-B82A-4BAC38BE0674}"/>
              </a:ext>
            </a:extLst>
          </p:cNvPr>
          <p:cNvCxnSpPr>
            <a:cxnSpLocks/>
          </p:cNvCxnSpPr>
          <p:nvPr/>
        </p:nvCxnSpPr>
        <p:spPr>
          <a:xfrm flipV="1">
            <a:off x="6330398" y="1233712"/>
            <a:ext cx="0" cy="5319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8303F809-1C1E-477D-AF3E-7887C583666A}"/>
              </a:ext>
            </a:extLst>
          </p:cNvPr>
          <p:cNvCxnSpPr>
            <a:cxnSpLocks/>
          </p:cNvCxnSpPr>
          <p:nvPr/>
        </p:nvCxnSpPr>
        <p:spPr>
          <a:xfrm flipV="1">
            <a:off x="11418308" y="1233712"/>
            <a:ext cx="0" cy="5319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B229D987-32A5-40FC-B2DF-21F4BF0122C9}"/>
              </a:ext>
            </a:extLst>
          </p:cNvPr>
          <p:cNvCxnSpPr>
            <a:cxnSpLocks/>
          </p:cNvCxnSpPr>
          <p:nvPr/>
        </p:nvCxnSpPr>
        <p:spPr>
          <a:xfrm>
            <a:off x="6336113" y="1430456"/>
            <a:ext cx="5079637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679CC760-4070-4465-B6AA-E161337D75EA}"/>
              </a:ext>
            </a:extLst>
          </p:cNvPr>
          <p:cNvCxnSpPr>
            <a:cxnSpLocks/>
          </p:cNvCxnSpPr>
          <p:nvPr/>
        </p:nvCxnSpPr>
        <p:spPr>
          <a:xfrm flipV="1">
            <a:off x="6106465" y="1596126"/>
            <a:ext cx="0" cy="4391998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>
            <a:extLst>
              <a:ext uri="{FF2B5EF4-FFF2-40B4-BE49-F238E27FC236}">
                <a16:creationId xmlns:a16="http://schemas.microsoft.com/office/drawing/2014/main" id="{B29EA851-0DD9-4313-8950-DC5AEB1290C2}"/>
              </a:ext>
            </a:extLst>
          </p:cNvPr>
          <p:cNvSpPr/>
          <p:nvPr/>
        </p:nvSpPr>
        <p:spPr>
          <a:xfrm>
            <a:off x="6537750" y="1812124"/>
            <a:ext cx="468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DF175BA-4EDF-451B-BAE4-FBEFA6152F53}"/>
              </a:ext>
            </a:extLst>
          </p:cNvPr>
          <p:cNvSpPr txBox="1"/>
          <p:nvPr/>
        </p:nvSpPr>
        <p:spPr>
          <a:xfrm>
            <a:off x="8265968" y="1190646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141mm</a:t>
            </a:r>
            <a:endParaRPr lang="zh-CN" altLang="en-US" sz="120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17C98D94-0C77-442C-BC53-579A6A93095D}"/>
              </a:ext>
            </a:extLst>
          </p:cNvPr>
          <p:cNvSpPr txBox="1"/>
          <p:nvPr/>
        </p:nvSpPr>
        <p:spPr>
          <a:xfrm rot="16200000">
            <a:off x="5473661" y="3552622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108mm</a:t>
            </a:r>
            <a:endParaRPr lang="zh-CN" altLang="en-US" sz="1200"/>
          </a:p>
        </p:txBody>
      </p: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00FC6D80-C4E5-46E6-8DD1-894640FC0388}"/>
              </a:ext>
            </a:extLst>
          </p:cNvPr>
          <p:cNvCxnSpPr/>
          <p:nvPr/>
        </p:nvCxnSpPr>
        <p:spPr>
          <a:xfrm>
            <a:off x="11125200" y="2354580"/>
            <a:ext cx="4547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2C860FBA-5F45-4CD8-992C-21200AC00059}"/>
              </a:ext>
            </a:extLst>
          </p:cNvPr>
          <p:cNvCxnSpPr>
            <a:cxnSpLocks/>
          </p:cNvCxnSpPr>
          <p:nvPr/>
        </p:nvCxnSpPr>
        <p:spPr>
          <a:xfrm flipH="1">
            <a:off x="11413583" y="2354580"/>
            <a:ext cx="587917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106A00F1-BAF8-4FF8-88DB-0954B05F8FF7}"/>
              </a:ext>
            </a:extLst>
          </p:cNvPr>
          <p:cNvCxnSpPr>
            <a:cxnSpLocks/>
          </p:cNvCxnSpPr>
          <p:nvPr/>
        </p:nvCxnSpPr>
        <p:spPr>
          <a:xfrm>
            <a:off x="10989692" y="2354580"/>
            <a:ext cx="228058" cy="0"/>
          </a:xfrm>
          <a:prstGeom prst="straightConnector1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文本框 81">
            <a:extLst>
              <a:ext uri="{FF2B5EF4-FFF2-40B4-BE49-F238E27FC236}">
                <a16:creationId xmlns:a16="http://schemas.microsoft.com/office/drawing/2014/main" id="{C2FB2FE2-60A9-4D0F-8125-D5E66D4003DA}"/>
              </a:ext>
            </a:extLst>
          </p:cNvPr>
          <p:cNvSpPr txBox="1"/>
          <p:nvPr/>
        </p:nvSpPr>
        <p:spPr>
          <a:xfrm>
            <a:off x="11184913" y="2105179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4mm</a:t>
            </a:r>
            <a:endParaRPr lang="zh-CN" altLang="en-US" sz="1200"/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AB4CFBD6-8011-4B09-8FB2-F3666BA3110D}"/>
              </a:ext>
            </a:extLst>
          </p:cNvPr>
          <p:cNvGrpSpPr/>
          <p:nvPr/>
        </p:nvGrpSpPr>
        <p:grpSpPr>
          <a:xfrm>
            <a:off x="6141750" y="2560344"/>
            <a:ext cx="882938" cy="0"/>
            <a:chOff x="6141750" y="2560344"/>
            <a:chExt cx="882938" cy="0"/>
          </a:xfrm>
        </p:grpSpPr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C9CD39EF-9750-4C23-91AC-4054B85D81A7}"/>
                </a:ext>
              </a:extLst>
            </p:cNvPr>
            <p:cNvCxnSpPr/>
            <p:nvPr/>
          </p:nvCxnSpPr>
          <p:spPr>
            <a:xfrm>
              <a:off x="6252042" y="2560344"/>
              <a:ext cx="45470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箭头连接符 83">
              <a:extLst>
                <a:ext uri="{FF2B5EF4-FFF2-40B4-BE49-F238E27FC236}">
                  <a16:creationId xmlns:a16="http://schemas.microsoft.com/office/drawing/2014/main" id="{906464E7-CD88-425C-B9E4-50A48AD52F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40426" y="2560344"/>
              <a:ext cx="48426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箭头连接符 84">
              <a:extLst>
                <a:ext uri="{FF2B5EF4-FFF2-40B4-BE49-F238E27FC236}">
                  <a16:creationId xmlns:a16="http://schemas.microsoft.com/office/drawing/2014/main" id="{9ED5E9C3-1B88-448B-AB80-0B419F3C0ED9}"/>
                </a:ext>
              </a:extLst>
            </p:cNvPr>
            <p:cNvCxnSpPr>
              <a:cxnSpLocks/>
            </p:cNvCxnSpPr>
            <p:nvPr/>
          </p:nvCxnSpPr>
          <p:spPr>
            <a:xfrm>
              <a:off x="6141750" y="2560344"/>
              <a:ext cx="20284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文本框 85">
            <a:extLst>
              <a:ext uri="{FF2B5EF4-FFF2-40B4-BE49-F238E27FC236}">
                <a16:creationId xmlns:a16="http://schemas.microsoft.com/office/drawing/2014/main" id="{2C96EBA7-5325-4C93-BF1E-50B4024A16E8}"/>
              </a:ext>
            </a:extLst>
          </p:cNvPr>
          <p:cNvSpPr txBox="1"/>
          <p:nvPr/>
        </p:nvSpPr>
        <p:spPr>
          <a:xfrm>
            <a:off x="6286779" y="2326678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4mm</a:t>
            </a:r>
            <a:endParaRPr lang="zh-CN" altLang="en-US" sz="1200"/>
          </a:p>
        </p:txBody>
      </p: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AE3187E8-7ABC-40CB-A4CF-6D7E2A4BFC06}"/>
              </a:ext>
            </a:extLst>
          </p:cNvPr>
          <p:cNvGrpSpPr/>
          <p:nvPr/>
        </p:nvGrpSpPr>
        <p:grpSpPr>
          <a:xfrm rot="5400000">
            <a:off x="6545640" y="1834984"/>
            <a:ext cx="882938" cy="0"/>
            <a:chOff x="6141750" y="2560344"/>
            <a:chExt cx="882938" cy="0"/>
          </a:xfrm>
        </p:grpSpPr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F5364243-09C7-4984-B80D-15DFBF4F379B}"/>
                </a:ext>
              </a:extLst>
            </p:cNvPr>
            <p:cNvCxnSpPr/>
            <p:nvPr/>
          </p:nvCxnSpPr>
          <p:spPr>
            <a:xfrm>
              <a:off x="6252042" y="2560344"/>
              <a:ext cx="45470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箭头连接符 94">
              <a:extLst>
                <a:ext uri="{FF2B5EF4-FFF2-40B4-BE49-F238E27FC236}">
                  <a16:creationId xmlns:a16="http://schemas.microsoft.com/office/drawing/2014/main" id="{F9E5C48C-6C6A-41C7-B69C-07FAAF74C7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40426" y="2560344"/>
              <a:ext cx="48426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箭头连接符 95">
              <a:extLst>
                <a:ext uri="{FF2B5EF4-FFF2-40B4-BE49-F238E27FC236}">
                  <a16:creationId xmlns:a16="http://schemas.microsoft.com/office/drawing/2014/main" id="{A53000BB-B636-4C0C-9A02-B2C851433B00}"/>
                </a:ext>
              </a:extLst>
            </p:cNvPr>
            <p:cNvCxnSpPr>
              <a:cxnSpLocks/>
            </p:cNvCxnSpPr>
            <p:nvPr/>
          </p:nvCxnSpPr>
          <p:spPr>
            <a:xfrm>
              <a:off x="6141750" y="2560344"/>
              <a:ext cx="20284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文本框 96">
            <a:extLst>
              <a:ext uri="{FF2B5EF4-FFF2-40B4-BE49-F238E27FC236}">
                <a16:creationId xmlns:a16="http://schemas.microsoft.com/office/drawing/2014/main" id="{265910EF-5FCC-48A2-B1F1-84610FACFB02}"/>
              </a:ext>
            </a:extLst>
          </p:cNvPr>
          <p:cNvSpPr txBox="1"/>
          <p:nvPr/>
        </p:nvSpPr>
        <p:spPr>
          <a:xfrm>
            <a:off x="6693299" y="1934732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4mm</a:t>
            </a:r>
            <a:endParaRPr lang="zh-CN" altLang="en-US" sz="1200"/>
          </a:p>
        </p:txBody>
      </p: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45764CBB-B0ED-4121-9A37-5116D3168053}"/>
              </a:ext>
            </a:extLst>
          </p:cNvPr>
          <p:cNvGrpSpPr/>
          <p:nvPr/>
        </p:nvGrpSpPr>
        <p:grpSpPr>
          <a:xfrm rot="16200000">
            <a:off x="6537068" y="5739451"/>
            <a:ext cx="882938" cy="0"/>
            <a:chOff x="6141750" y="2560344"/>
            <a:chExt cx="882938" cy="0"/>
          </a:xfrm>
        </p:grpSpPr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D245BA5E-6C56-4775-8C7A-E32610D18E3D}"/>
                </a:ext>
              </a:extLst>
            </p:cNvPr>
            <p:cNvCxnSpPr/>
            <p:nvPr/>
          </p:nvCxnSpPr>
          <p:spPr>
            <a:xfrm>
              <a:off x="6252042" y="2560344"/>
              <a:ext cx="45470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箭头连接符 99">
              <a:extLst>
                <a:ext uri="{FF2B5EF4-FFF2-40B4-BE49-F238E27FC236}">
                  <a16:creationId xmlns:a16="http://schemas.microsoft.com/office/drawing/2014/main" id="{F0DF2728-FF19-4182-83AD-AD96898112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40426" y="2560344"/>
              <a:ext cx="48426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箭头连接符 100">
              <a:extLst>
                <a:ext uri="{FF2B5EF4-FFF2-40B4-BE49-F238E27FC236}">
                  <a16:creationId xmlns:a16="http://schemas.microsoft.com/office/drawing/2014/main" id="{18399C06-8CA5-4240-A7EC-F4BD29D1B4A0}"/>
                </a:ext>
              </a:extLst>
            </p:cNvPr>
            <p:cNvCxnSpPr>
              <a:cxnSpLocks/>
            </p:cNvCxnSpPr>
            <p:nvPr/>
          </p:nvCxnSpPr>
          <p:spPr>
            <a:xfrm>
              <a:off x="6141750" y="2560344"/>
              <a:ext cx="202842" cy="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" name="文本框 101">
            <a:extLst>
              <a:ext uri="{FF2B5EF4-FFF2-40B4-BE49-F238E27FC236}">
                <a16:creationId xmlns:a16="http://schemas.microsoft.com/office/drawing/2014/main" id="{25DFBDB6-752C-4B32-93E5-FD548DE07DA6}"/>
              </a:ext>
            </a:extLst>
          </p:cNvPr>
          <p:cNvSpPr txBox="1"/>
          <p:nvPr/>
        </p:nvSpPr>
        <p:spPr>
          <a:xfrm>
            <a:off x="6706746" y="5431382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4mm</a:t>
            </a:r>
            <a:endParaRPr lang="zh-CN" altLang="en-US" sz="1200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C246075D-9682-444E-8291-687EA79F105E}"/>
              </a:ext>
            </a:extLst>
          </p:cNvPr>
          <p:cNvSpPr txBox="1"/>
          <p:nvPr/>
        </p:nvSpPr>
        <p:spPr>
          <a:xfrm>
            <a:off x="11217750" y="5747243"/>
            <a:ext cx="10591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/>
              <a:t>R2</a:t>
            </a:r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318458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前面板</a:t>
            </a:r>
            <a:r>
              <a:rPr lang="en-US" altLang="zh-CN" sz="2800">
                <a:latin typeface="+mn-lt"/>
              </a:rPr>
              <a:t>PCB</a:t>
            </a:r>
            <a:r>
              <a:rPr lang="zh-CN" altLang="en-US" sz="2800"/>
              <a:t>设计</a:t>
            </a:r>
            <a:r>
              <a:rPr lang="en-US" altLang="zh-CN" sz="2800">
                <a:latin typeface="+mn-lt"/>
              </a:rPr>
              <a:t>(</a:t>
            </a:r>
            <a:r>
              <a:rPr lang="zh-CN" altLang="en-US" sz="2800">
                <a:latin typeface="+mn-lt"/>
              </a:rPr>
              <a:t>通用</a:t>
            </a:r>
            <a:r>
              <a:rPr lang="en-US" altLang="zh-CN" sz="2800">
                <a:latin typeface="+mn-lt"/>
              </a:rPr>
              <a:t>)</a:t>
            </a:r>
            <a:endParaRPr lang="zh-CN" altLang="en-US" sz="2800" dirty="0">
              <a:latin typeface="+mn-lt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39B80C-0752-496A-B865-1E1DB2C5E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800"/>
              <a:t>功能及信号定义</a:t>
            </a:r>
            <a:endParaRPr lang="en-US" altLang="zh-CN" sz="1800"/>
          </a:p>
          <a:p>
            <a:r>
              <a:rPr lang="zh-CN" altLang="en-US" sz="1800"/>
              <a:t>金手指定义</a:t>
            </a:r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2130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前面板板卡</a:t>
            </a:r>
            <a:r>
              <a:rPr lang="en-US" altLang="zh-CN" sz="2800">
                <a:latin typeface="+mn-lt"/>
              </a:rPr>
              <a:t>(</a:t>
            </a:r>
            <a:r>
              <a:rPr lang="zh-CN" altLang="en-US" sz="2800">
                <a:latin typeface="+mn-lt"/>
              </a:rPr>
              <a:t>通用</a:t>
            </a:r>
            <a:r>
              <a:rPr lang="en-US" altLang="zh-CN" sz="2800">
                <a:latin typeface="+mn-lt"/>
              </a:rPr>
              <a:t>)</a:t>
            </a:r>
            <a:r>
              <a:rPr lang="en-US" altLang="zh-CN" sz="2800"/>
              <a:t>——</a:t>
            </a:r>
            <a:r>
              <a:rPr lang="zh-CN" altLang="en-US" sz="2800"/>
              <a:t>功能需求及信号定义</a:t>
            </a:r>
            <a:endParaRPr lang="zh-CN" altLang="en-US" sz="2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4679E606-0E10-4BA7-9045-394426246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731" y="822960"/>
            <a:ext cx="5239697" cy="5354003"/>
          </a:xfrm>
        </p:spPr>
        <p:txBody>
          <a:bodyPr>
            <a:normAutofit/>
          </a:bodyPr>
          <a:lstStyle/>
          <a:p>
            <a:pPr marL="342900" indent="-342900">
              <a:spcBef>
                <a:spcPts val="500"/>
              </a:spcBef>
              <a:buFont typeface="+mj-lt"/>
              <a:buAutoNum type="arabicPeriod"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总体描述。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该板卡无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MCU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，仅安装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LED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、香蕉头和金手指，通过线使金手指过来的信号到对应的器件。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342900" indent="-342900">
              <a:spcBef>
                <a:spcPts val="500"/>
              </a:spcBef>
              <a:buFont typeface="+mj-lt"/>
              <a:buAutoNum type="arabicPeriod"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信号通道。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支持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16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路信号通道，每路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信号通道通过金手指通过功能卡接入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采用香蕉头引出至前面板。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香蕉头型号为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XXX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0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采用通孔，板子上孔径设计为直径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XXX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0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342900" indent="-342900">
              <a:spcBef>
                <a:spcPts val="500"/>
              </a:spcBef>
              <a:buFont typeface="+mj-lt"/>
              <a:buAutoNum type="arabicPeriod"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信号指示灯。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支持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16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路信号状态的显示。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采用双色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LED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灯，控制信号通过金手指给出。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采用灯柱，将光传导至面板。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srgbClr val="FF0000"/>
                </a:solidFill>
                <a:latin typeface="Arial"/>
                <a:ea typeface="宋体"/>
              </a:rPr>
              <a:t>LED</a:t>
            </a: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灯型号为</a:t>
            </a:r>
            <a:r>
              <a:rPr lang="en-US" altLang="zh-CN" sz="1000">
                <a:solidFill>
                  <a:srgbClr val="FF0000"/>
                </a:solidFill>
                <a:latin typeface="Arial"/>
                <a:ea typeface="宋体"/>
              </a:rPr>
              <a:t>XXX</a:t>
            </a: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。</a:t>
            </a:r>
            <a:endParaRPr lang="en-US" altLang="zh-CN" sz="1000">
              <a:solidFill>
                <a:srgbClr val="FF0000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latin typeface="Arial"/>
                <a:ea typeface="宋体"/>
              </a:rPr>
              <a:t>使用贴片设计，帖子板子的正面。</a:t>
            </a:r>
            <a:endParaRPr lang="en-US" altLang="zh-CN" sz="1000">
              <a:latin typeface="Arial"/>
              <a:ea typeface="宋体"/>
            </a:endParaRPr>
          </a:p>
          <a:p>
            <a:pPr marL="342900" indent="-342900">
              <a:spcBef>
                <a:spcPts val="500"/>
              </a:spcBef>
              <a:buFont typeface="+mj-lt"/>
              <a:buAutoNum type="arabicPeriod"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板卡状态指示灯。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包含两种状态指示灯，如右图最上方。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指示灯均采用双色灯设计。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控制信号通过金手指给出。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latin typeface="Arial"/>
                <a:ea typeface="宋体"/>
              </a:rPr>
              <a:t>使用贴片设计，帖子板子的正面。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342900" indent="-342900">
              <a:spcBef>
                <a:spcPts val="500"/>
              </a:spcBef>
              <a:buFont typeface="+mj-lt"/>
              <a:buAutoNum type="arabicPeriod"/>
              <a:defRPr/>
            </a:pP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金手指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采用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64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通道设计，金手指贴在板子的背面。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型号采用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  <a:hlinkClick r:id="rId2"/>
              </a:rPr>
              <a:t>https://item.szlcsc.com/391104.html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  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（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64PIN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）。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金手指的安装定位见附件。</a:t>
            </a:r>
            <a:endParaRPr lang="en-US" altLang="zh-CN" sz="1800"/>
          </a:p>
          <a:p>
            <a:endParaRPr lang="en-US" altLang="zh-CN" sz="1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F090E2B-7297-40B8-9BF7-6A0A95061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0384" y="946785"/>
            <a:ext cx="1214924" cy="546715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0337A61-C020-4424-891A-D89463EEA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39581" y="1004583"/>
            <a:ext cx="1190059" cy="540936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BB6DA75-B75E-47E6-95E9-2EFD6C99E31D}"/>
              </a:ext>
            </a:extLst>
          </p:cNvPr>
          <p:cNvSpPr txBox="1"/>
          <p:nvPr/>
        </p:nvSpPr>
        <p:spPr>
          <a:xfrm>
            <a:off x="11192900" y="683797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背面</a:t>
            </a:r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91398CB-1490-489B-9CAF-5F279D84538A}"/>
              </a:ext>
            </a:extLst>
          </p:cNvPr>
          <p:cNvSpPr txBox="1"/>
          <p:nvPr/>
        </p:nvSpPr>
        <p:spPr>
          <a:xfrm>
            <a:off x="9556136" y="655148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正面</a:t>
            </a:r>
            <a:endParaRPr lang="zh-CN" altLang="en-US"/>
          </a:p>
        </p:txBody>
      </p:sp>
      <p:graphicFrame>
        <p:nvGraphicFramePr>
          <p:cNvPr id="14" name="表格 11">
            <a:extLst>
              <a:ext uri="{FF2B5EF4-FFF2-40B4-BE49-F238E27FC236}">
                <a16:creationId xmlns:a16="http://schemas.microsoft.com/office/drawing/2014/main" id="{EF0596F3-A170-491A-A760-EEEC893EC0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083471"/>
              </p:ext>
            </p:extLst>
          </p:nvPr>
        </p:nvGraphicFramePr>
        <p:xfrm>
          <a:off x="4328375" y="1883386"/>
          <a:ext cx="4962009" cy="44196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04000">
                  <a:extLst>
                    <a:ext uri="{9D8B030D-6E8A-4147-A177-3AD203B41FA5}">
                      <a16:colId xmlns:a16="http://schemas.microsoft.com/office/drawing/2014/main" val="2796799143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887429442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1577452049"/>
                    </a:ext>
                  </a:extLst>
                </a:gridCol>
                <a:gridCol w="713795">
                  <a:extLst>
                    <a:ext uri="{9D8B030D-6E8A-4147-A177-3AD203B41FA5}">
                      <a16:colId xmlns:a16="http://schemas.microsoft.com/office/drawing/2014/main" val="3302748627"/>
                    </a:ext>
                  </a:extLst>
                </a:gridCol>
                <a:gridCol w="713795">
                  <a:extLst>
                    <a:ext uri="{9D8B030D-6E8A-4147-A177-3AD203B41FA5}">
                      <a16:colId xmlns:a16="http://schemas.microsoft.com/office/drawing/2014/main" val="2533041729"/>
                    </a:ext>
                  </a:extLst>
                </a:gridCol>
                <a:gridCol w="713795">
                  <a:extLst>
                    <a:ext uri="{9D8B030D-6E8A-4147-A177-3AD203B41FA5}">
                      <a16:colId xmlns:a16="http://schemas.microsoft.com/office/drawing/2014/main" val="401827451"/>
                    </a:ext>
                  </a:extLst>
                </a:gridCol>
                <a:gridCol w="713795">
                  <a:extLst>
                    <a:ext uri="{9D8B030D-6E8A-4147-A177-3AD203B41FA5}">
                      <a16:colId xmlns:a16="http://schemas.microsoft.com/office/drawing/2014/main" val="1497597825"/>
                    </a:ext>
                  </a:extLst>
                </a:gridCol>
                <a:gridCol w="594829">
                  <a:extLst>
                    <a:ext uri="{9D8B030D-6E8A-4147-A177-3AD203B41FA5}">
                      <a16:colId xmlns:a16="http://schemas.microsoft.com/office/drawing/2014/main" val="3035912170"/>
                    </a:ext>
                  </a:extLst>
                </a:gridCol>
              </a:tblGrid>
              <a:tr h="3442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器件（香蕉头）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PIN</a:t>
                      </a:r>
                      <a:r>
                        <a:rPr lang="zh-CN" altLang="en-US" sz="800"/>
                        <a:t>名称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指示灯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绿色正极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绿色负极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红色正极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红色负极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备注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648082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/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/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状态灯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ST_G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ST_R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8">
                  <a:txBody>
                    <a:bodyPr/>
                    <a:lstStyle/>
                    <a:p>
                      <a:pPr algn="l"/>
                      <a:r>
                        <a:rPr lang="zh-CN" altLang="en-US" sz="800"/>
                        <a:t>所有</a:t>
                      </a:r>
                      <a:r>
                        <a:rPr lang="en-US" altLang="zh-CN" sz="800"/>
                        <a:t>R+</a:t>
                      </a:r>
                      <a:r>
                        <a:rPr lang="zh-CN" altLang="en-US" sz="800"/>
                        <a:t>和</a:t>
                      </a:r>
                      <a:r>
                        <a:rPr lang="en-US" altLang="zh-CN" sz="800"/>
                        <a:t>G+</a:t>
                      </a:r>
                      <a:r>
                        <a:rPr lang="zh-CN" altLang="en-US" sz="800"/>
                        <a:t>（</a:t>
                      </a:r>
                      <a:r>
                        <a:rPr lang="en-US" altLang="zh-CN" sz="800"/>
                        <a:t>LED</a:t>
                      </a:r>
                      <a:r>
                        <a:rPr lang="zh-CN" altLang="en-US" sz="800"/>
                        <a:t>正极）可以并在一起，通过金手指和</a:t>
                      </a:r>
                      <a:r>
                        <a:rPr lang="en-US" altLang="zh-CN" sz="800"/>
                        <a:t>3.3V</a:t>
                      </a:r>
                      <a:r>
                        <a:rPr lang="zh-CN" altLang="en-US" sz="800"/>
                        <a:t>进行连接。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532789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/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/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GND</a:t>
                      </a:r>
                      <a:r>
                        <a:rPr lang="zh-CN" altLang="en-US" sz="800"/>
                        <a:t>指示灯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GND_G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GND_R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345312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SIG1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467118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SIG2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LED2_G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LED2_R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8478653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SIG3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LED3_G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LED3_R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944594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SIG4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LED4_G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LED4_R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543679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SIG5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LED5_G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LED5_R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089577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SIG6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LED6_G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LED6_R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6909937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SIG7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LED7_G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LED7_R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56498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SIG8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LED8_G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LED8_R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6642151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SIG9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LED9_G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LED9_R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827617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SIG10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LED10_G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LED10_R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1671740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SIG11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SIG11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LED11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LED11_G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LED11_R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0290516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SIG12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SIG12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LED12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LED12_G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LED12_R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899215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SIG13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SIG13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LED13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LED13_G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LED13_R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24977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SIG14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SIG14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LED14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LED14_G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LED14_R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8023853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SIG15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SIG15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LED15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LED15_G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LED15_R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612548"/>
                  </a:ext>
                </a:extLst>
              </a:tr>
              <a:tr h="21185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SIG16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i="1"/>
                        <a:t>SIG16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LED16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LED16_G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VCC3.3V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i="1"/>
                        <a:t>LED16_R</a:t>
                      </a:r>
                      <a:endParaRPr lang="zh-CN" altLang="en-US" sz="8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3753223"/>
                  </a:ext>
                </a:extLst>
              </a:tr>
            </a:tbl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81BBD24E-C2E1-438C-8E54-5A63C8BCA504}"/>
              </a:ext>
            </a:extLst>
          </p:cNvPr>
          <p:cNvSpPr txBox="1"/>
          <p:nvPr/>
        </p:nvSpPr>
        <p:spPr>
          <a:xfrm>
            <a:off x="4823675" y="1446674"/>
            <a:ext cx="37470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面板器件及引脚定义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968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前面板板卡</a:t>
            </a:r>
            <a:r>
              <a:rPr lang="en-US" altLang="zh-CN" sz="2800">
                <a:latin typeface="+mn-lt"/>
              </a:rPr>
              <a:t>(</a:t>
            </a:r>
            <a:r>
              <a:rPr lang="zh-CN" altLang="en-US" sz="2800">
                <a:latin typeface="+mn-lt"/>
              </a:rPr>
              <a:t>通用</a:t>
            </a:r>
            <a:r>
              <a:rPr lang="en-US" altLang="zh-CN" sz="2800">
                <a:latin typeface="+mn-lt"/>
              </a:rPr>
              <a:t>)</a:t>
            </a:r>
            <a:r>
              <a:rPr lang="en-US" altLang="zh-CN" sz="2800"/>
              <a:t>——</a:t>
            </a:r>
            <a:r>
              <a:rPr lang="zh-CN" altLang="en-US" sz="2800"/>
              <a:t>金手指定义</a:t>
            </a:r>
            <a:endParaRPr lang="zh-CN" altLang="en-US" sz="2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4679E606-0E10-4BA7-9045-394426246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731" y="822960"/>
            <a:ext cx="4038307" cy="5354003"/>
          </a:xfrm>
        </p:spPr>
        <p:txBody>
          <a:bodyPr>
            <a:normAutofit/>
          </a:bodyPr>
          <a:lstStyle/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金手指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200">
                <a:solidFill>
                  <a:prstClr val="black"/>
                </a:solidFill>
                <a:latin typeface="Arial"/>
                <a:ea typeface="宋体"/>
              </a:rPr>
              <a:t>右图表为金手指</a:t>
            </a:r>
            <a:r>
              <a:rPr lang="en-US" altLang="zh-CN" sz="1200">
                <a:solidFill>
                  <a:prstClr val="black"/>
                </a:solidFill>
                <a:latin typeface="Arial"/>
                <a:ea typeface="宋体"/>
              </a:rPr>
              <a:t>PIN</a:t>
            </a:r>
            <a:r>
              <a:rPr lang="zh-CN" altLang="en-US" sz="1200">
                <a:solidFill>
                  <a:prstClr val="black"/>
                </a:solidFill>
                <a:latin typeface="Arial"/>
                <a:ea typeface="宋体"/>
              </a:rPr>
              <a:t>脚定义。</a:t>
            </a:r>
            <a:endParaRPr lang="en-US" altLang="zh-CN" sz="12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200">
                <a:solidFill>
                  <a:prstClr val="black"/>
                </a:solidFill>
                <a:latin typeface="Arial"/>
                <a:ea typeface="宋体"/>
              </a:rPr>
              <a:t>定义基于背面，俯视图，从金手指插入卡槽，从上至下。</a:t>
            </a:r>
            <a:endParaRPr lang="en-US" altLang="zh-CN" sz="12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200">
                <a:solidFill>
                  <a:prstClr val="black"/>
                </a:solidFill>
                <a:latin typeface="Arial"/>
                <a:ea typeface="宋体"/>
              </a:rPr>
              <a:t>左侧为奇数，右侧为偶数，从上至下排列，如背面视图蓝色圈出所示。</a:t>
            </a:r>
            <a:endParaRPr lang="en-US" altLang="zh-CN" sz="12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200">
                <a:solidFill>
                  <a:prstClr val="black"/>
                </a:solidFill>
                <a:latin typeface="Arial"/>
                <a:ea typeface="宋体"/>
              </a:rPr>
              <a:t>LED</a:t>
            </a:r>
            <a:r>
              <a:rPr lang="zh-CN" altLang="en-US" sz="1200">
                <a:solidFill>
                  <a:prstClr val="black"/>
                </a:solidFill>
                <a:latin typeface="Arial"/>
                <a:ea typeface="宋体"/>
              </a:rPr>
              <a:t>灯电流很小，在功能卡上配置</a:t>
            </a:r>
            <a:r>
              <a:rPr lang="en-US" altLang="zh-CN" sz="1200">
                <a:solidFill>
                  <a:prstClr val="black"/>
                </a:solidFill>
                <a:latin typeface="Arial"/>
                <a:ea typeface="宋体"/>
              </a:rPr>
              <a:t>1K</a:t>
            </a:r>
            <a:r>
              <a:rPr lang="zh-CN" altLang="en-US" sz="1200">
                <a:solidFill>
                  <a:prstClr val="black"/>
                </a:solidFill>
                <a:latin typeface="Arial"/>
                <a:ea typeface="宋体"/>
              </a:rPr>
              <a:t>电阻，使用</a:t>
            </a:r>
            <a:r>
              <a:rPr lang="en-US" altLang="zh-CN" sz="1200">
                <a:solidFill>
                  <a:prstClr val="black"/>
                </a:solidFill>
                <a:latin typeface="Arial"/>
                <a:ea typeface="宋体"/>
              </a:rPr>
              <a:t>IO</a:t>
            </a:r>
            <a:r>
              <a:rPr lang="zh-CN" altLang="en-US" sz="1200">
                <a:solidFill>
                  <a:prstClr val="black"/>
                </a:solidFill>
                <a:latin typeface="Arial"/>
                <a:ea typeface="宋体"/>
              </a:rPr>
              <a:t>口低边驱动，电流</a:t>
            </a:r>
            <a:r>
              <a:rPr lang="en-US" altLang="zh-CN" sz="1200">
                <a:solidFill>
                  <a:prstClr val="black"/>
                </a:solidFill>
                <a:latin typeface="Arial"/>
                <a:ea typeface="宋体"/>
              </a:rPr>
              <a:t>&lt;5mA</a:t>
            </a:r>
            <a:r>
              <a:rPr lang="zh-CN" altLang="en-US" sz="1200">
                <a:solidFill>
                  <a:prstClr val="black"/>
                </a:solidFill>
                <a:latin typeface="Arial"/>
                <a:ea typeface="宋体"/>
              </a:rPr>
              <a:t>，因此线宽可以小一些。</a:t>
            </a:r>
            <a:endParaRPr lang="en-US" altLang="zh-CN" sz="12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200">
                <a:solidFill>
                  <a:prstClr val="black"/>
                </a:solidFill>
                <a:latin typeface="Arial"/>
                <a:ea typeface="宋体"/>
              </a:rPr>
              <a:t>SIG</a:t>
            </a:r>
            <a:r>
              <a:rPr lang="zh-CN" altLang="en-US" sz="1200">
                <a:solidFill>
                  <a:prstClr val="black"/>
                </a:solidFill>
                <a:latin typeface="Arial"/>
                <a:ea typeface="宋体"/>
              </a:rPr>
              <a:t>信号，按照正常信号处理线宽，在能够保证布线的情况下，使用相对较宽的线宽。</a:t>
            </a:r>
            <a:endParaRPr lang="en-US" altLang="zh-CN" sz="12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200">
                <a:solidFill>
                  <a:prstClr val="black"/>
                </a:solidFill>
                <a:latin typeface="Arial"/>
                <a:ea typeface="宋体"/>
              </a:rPr>
              <a:t>如果板子布线存在难度，可考虑四层布板方案设计。</a:t>
            </a:r>
            <a:endParaRPr lang="en-US" altLang="zh-CN" sz="1200">
              <a:solidFill>
                <a:srgbClr val="FF0000"/>
              </a:solidFill>
            </a:endParaRPr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F090E2B-7297-40B8-9BF7-6A0A95061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035" y="937260"/>
            <a:ext cx="1214924" cy="546715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0337A61-C020-4424-891A-D89463EEA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232" y="995058"/>
            <a:ext cx="1190059" cy="540936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BB6DA75-B75E-47E6-95E9-2EFD6C99E31D}"/>
              </a:ext>
            </a:extLst>
          </p:cNvPr>
          <p:cNvSpPr txBox="1"/>
          <p:nvPr/>
        </p:nvSpPr>
        <p:spPr>
          <a:xfrm>
            <a:off x="6558551" y="674272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背面</a:t>
            </a:r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91398CB-1490-489B-9CAF-5F279D84538A}"/>
              </a:ext>
            </a:extLst>
          </p:cNvPr>
          <p:cNvSpPr txBox="1"/>
          <p:nvPr/>
        </p:nvSpPr>
        <p:spPr>
          <a:xfrm>
            <a:off x="4921787" y="645623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正面</a:t>
            </a:r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F2810DA-48AC-4DA1-BD91-6A82A3FB1458}"/>
              </a:ext>
            </a:extLst>
          </p:cNvPr>
          <p:cNvSpPr txBox="1"/>
          <p:nvPr/>
        </p:nvSpPr>
        <p:spPr>
          <a:xfrm>
            <a:off x="6443226" y="4150823"/>
            <a:ext cx="37028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1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3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.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.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.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.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61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63</a:t>
            </a:r>
            <a:endParaRPr lang="zh-CN" altLang="en-US" sz="110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66FFE7C-99D7-4701-BE94-6159377BFADE}"/>
              </a:ext>
            </a:extLst>
          </p:cNvPr>
          <p:cNvSpPr txBox="1"/>
          <p:nvPr/>
        </p:nvSpPr>
        <p:spPr>
          <a:xfrm>
            <a:off x="6805011" y="4150823"/>
            <a:ext cx="37028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2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4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.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.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.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.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62</a:t>
            </a:r>
          </a:p>
          <a:p>
            <a:pPr algn="ctr"/>
            <a:r>
              <a:rPr lang="en-US" altLang="zh-CN" sz="1100">
                <a:solidFill>
                  <a:srgbClr val="FF0000"/>
                </a:solidFill>
                <a:latin typeface="Arial"/>
                <a:ea typeface="宋体"/>
              </a:rPr>
              <a:t>64</a:t>
            </a:r>
            <a:endParaRPr lang="zh-CN" altLang="en-US" sz="1100">
              <a:solidFill>
                <a:srgbClr val="FF00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2EBD4E3-A467-4FBC-9A51-3AC769181549}"/>
              </a:ext>
            </a:extLst>
          </p:cNvPr>
          <p:cNvSpPr/>
          <p:nvPr/>
        </p:nvSpPr>
        <p:spPr>
          <a:xfrm>
            <a:off x="6490851" y="4150823"/>
            <a:ext cx="683419" cy="1446550"/>
          </a:xfrm>
          <a:prstGeom prst="rect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" name="表格 11">
            <a:extLst>
              <a:ext uri="{FF2B5EF4-FFF2-40B4-BE49-F238E27FC236}">
                <a16:creationId xmlns:a16="http://schemas.microsoft.com/office/drawing/2014/main" id="{43030F9F-1256-47FB-83EF-DEDAF32B74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5416266"/>
              </p:ext>
            </p:extLst>
          </p:nvPr>
        </p:nvGraphicFramePr>
        <p:xfrm>
          <a:off x="8559409" y="273099"/>
          <a:ext cx="3600000" cy="653796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val="2796799143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887429442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7745204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2533041729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497597825"/>
                    </a:ext>
                  </a:extLst>
                </a:gridCol>
              </a:tblGrid>
              <a:tr h="18079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700"/>
                        <a:t>左侧序号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700"/>
                        <a:t>信号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700"/>
                        <a:t>右侧序号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700"/>
                        <a:t>信号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700"/>
                        <a:t>备注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648082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1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2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532789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4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345312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5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ST_G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6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GND_G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467118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7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ST_R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8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GND_R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8478653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9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10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LED2_G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944594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11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12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LED2_R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543679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13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SIG1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14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SIG2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089577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15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LED3_G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16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LED4_G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6909937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17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LED3_R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18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LED4_R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56498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19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SIG3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20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SIG4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6642151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21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LED5_G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22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LED6_G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827617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23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LED5_R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24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LED6_R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1671740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25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SIG5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26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SIG6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0290516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27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LED7_G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28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LED8_G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899215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29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LED7_R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30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LED8_R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24977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31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SIG7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32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SIG8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8023853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33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34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612548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35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36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3753223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37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LED9_G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38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LED10_G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3284328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39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LED9_R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30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LED10_R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9137054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41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SIG9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42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SIG10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0605727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43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LED11_G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44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LED12_G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7395750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45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LED11_R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46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LED12_R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6179331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47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SIG11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48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SIG12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0565919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49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LED13_G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50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LED14_G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5203219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51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LED13_R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52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LED14_R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5190155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53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SIG13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54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SIG14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4802537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55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LED15_G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56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LED16_G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0039256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57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LED15_R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58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LED16_R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3415999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59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SIG15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60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 i="1"/>
                        <a:t>SIG16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8373317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61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62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5825493"/>
                  </a:ext>
                </a:extLst>
              </a:tr>
              <a:tr h="16519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63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00"/>
                        <a:t>64</a:t>
                      </a:r>
                      <a:endParaRPr lang="zh-CN" altLang="en-US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700" i="1"/>
                        <a:t>VCC3.3V</a:t>
                      </a: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700" i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2787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8708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前面板板卡</a:t>
            </a:r>
            <a:r>
              <a:rPr lang="en-US" altLang="zh-CN" sz="2800">
                <a:latin typeface="+mn-lt"/>
              </a:rPr>
              <a:t>(</a:t>
            </a:r>
            <a:r>
              <a:rPr lang="zh-CN" altLang="en-US" sz="2800">
                <a:latin typeface="+mn-lt"/>
              </a:rPr>
              <a:t>特定</a:t>
            </a:r>
            <a:r>
              <a:rPr lang="en-US" altLang="zh-CN" sz="2800">
                <a:latin typeface="+mn-lt"/>
              </a:rPr>
              <a:t>)</a:t>
            </a:r>
            <a:r>
              <a:rPr lang="en-US" altLang="zh-CN" sz="2800"/>
              <a:t>——</a:t>
            </a:r>
            <a:r>
              <a:rPr lang="en-US" altLang="zh-CN" sz="2800">
                <a:latin typeface="+mn-lt"/>
              </a:rPr>
              <a:t>CAN</a:t>
            </a:r>
            <a:r>
              <a:rPr lang="zh-CN" altLang="en-US" sz="2800"/>
              <a:t>通道</a:t>
            </a:r>
            <a:endParaRPr lang="zh-CN" altLang="en-US" sz="2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6</a:t>
            </a:fld>
            <a:endParaRPr lang="zh-CN" altLang="en-US" dirty="0"/>
          </a:p>
        </p:txBody>
      </p:sp>
      <p:graphicFrame>
        <p:nvGraphicFramePr>
          <p:cNvPr id="18" name="表格 11">
            <a:extLst>
              <a:ext uri="{FF2B5EF4-FFF2-40B4-BE49-F238E27FC236}">
                <a16:creationId xmlns:a16="http://schemas.microsoft.com/office/drawing/2014/main" id="{6CA920C3-8FA1-406C-8AC3-75B99D9FD8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134259"/>
              </p:ext>
            </p:extLst>
          </p:nvPr>
        </p:nvGraphicFramePr>
        <p:xfrm>
          <a:off x="294066" y="762000"/>
          <a:ext cx="5543866" cy="576072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374224">
                  <a:extLst>
                    <a:ext uri="{9D8B030D-6E8A-4147-A177-3AD203B41FA5}">
                      <a16:colId xmlns:a16="http://schemas.microsoft.com/office/drawing/2014/main" val="1577452049"/>
                    </a:ext>
                  </a:extLst>
                </a:gridCol>
                <a:gridCol w="668925">
                  <a:extLst>
                    <a:ext uri="{9D8B030D-6E8A-4147-A177-3AD203B41FA5}">
                      <a16:colId xmlns:a16="http://schemas.microsoft.com/office/drawing/2014/main" val="3302748627"/>
                    </a:ext>
                  </a:extLst>
                </a:gridCol>
                <a:gridCol w="567112">
                  <a:extLst>
                    <a:ext uri="{9D8B030D-6E8A-4147-A177-3AD203B41FA5}">
                      <a16:colId xmlns:a16="http://schemas.microsoft.com/office/drawing/2014/main" val="2533041729"/>
                    </a:ext>
                  </a:extLst>
                </a:gridCol>
                <a:gridCol w="850668">
                  <a:extLst>
                    <a:ext uri="{9D8B030D-6E8A-4147-A177-3AD203B41FA5}">
                      <a16:colId xmlns:a16="http://schemas.microsoft.com/office/drawing/2014/main" val="401827451"/>
                    </a:ext>
                  </a:extLst>
                </a:gridCol>
                <a:gridCol w="652456">
                  <a:extLst>
                    <a:ext uri="{9D8B030D-6E8A-4147-A177-3AD203B41FA5}">
                      <a16:colId xmlns:a16="http://schemas.microsoft.com/office/drawing/2014/main" val="639355543"/>
                    </a:ext>
                  </a:extLst>
                </a:gridCol>
                <a:gridCol w="1093717">
                  <a:extLst>
                    <a:ext uri="{9D8B030D-6E8A-4147-A177-3AD203B41FA5}">
                      <a16:colId xmlns:a16="http://schemas.microsoft.com/office/drawing/2014/main" val="500591548"/>
                    </a:ext>
                  </a:extLst>
                </a:gridCol>
                <a:gridCol w="567112">
                  <a:extLst>
                    <a:ext uri="{9D8B030D-6E8A-4147-A177-3AD203B41FA5}">
                      <a16:colId xmlns:a16="http://schemas.microsoft.com/office/drawing/2014/main" val="913097628"/>
                    </a:ext>
                  </a:extLst>
                </a:gridCol>
                <a:gridCol w="769652">
                  <a:extLst>
                    <a:ext uri="{9D8B030D-6E8A-4147-A177-3AD203B41FA5}">
                      <a16:colId xmlns:a16="http://schemas.microsoft.com/office/drawing/2014/main" val="3736465538"/>
                    </a:ext>
                  </a:extLst>
                </a:gridCol>
              </a:tblGrid>
              <a:tr h="19543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器件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PIN 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信号定义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器件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PIN 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信号定义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648082"/>
                  </a:ext>
                </a:extLst>
              </a:tr>
              <a:tr h="195439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DB9-TCAN1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TCAN1_H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532789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TCAN1_L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345312"/>
                  </a:ext>
                </a:extLst>
              </a:tr>
              <a:tr h="195439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DB9-TCAN2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TCAN2_H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467118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TCAN2_L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8478653"/>
                  </a:ext>
                </a:extLst>
              </a:tr>
              <a:tr h="195439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DB9-CAN1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944594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6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543679"/>
                  </a:ext>
                </a:extLst>
              </a:tr>
              <a:tr h="195439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DB9-CAN2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089577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8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6909937"/>
                  </a:ext>
                </a:extLst>
              </a:tr>
              <a:tr h="195439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DB9-CAN3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CAN3_H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CAN3_H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CAN3_H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56498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10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CAN3_L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CAN3_L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CAN3_L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6642151"/>
                  </a:ext>
                </a:extLst>
              </a:tr>
              <a:tr h="195439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DB9-CAN4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CAN4_H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CAN4_H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CAN4_H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7672299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CAN4_L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香蕉头</a:t>
                      </a:r>
                      <a:r>
                        <a:rPr lang="en-US" altLang="zh-CN" sz="800"/>
                        <a:t>CAN4_L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CAN4_L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4741361"/>
                  </a:ext>
                </a:extLst>
              </a:tr>
              <a:tr h="195439">
                <a:tc rowSpan="14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CN_CAN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20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Status LED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12V_I_VCC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9674060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4519214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2053572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9338053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5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767790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7584700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6524046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8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2843763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9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CAN3_H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5966034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10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CAN3_L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4324484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CAN4_H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341567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CAN4_L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7798991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12V_I_VCC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218062"/>
                  </a:ext>
                </a:extLst>
              </a:tr>
              <a:tr h="195439">
                <a:tc vMerge="1"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1842236"/>
                  </a:ext>
                </a:extLst>
              </a:tr>
            </a:tbl>
          </a:graphicData>
        </a:graphic>
      </p:graphicFrame>
      <p:pic>
        <p:nvPicPr>
          <p:cNvPr id="20" name="图片 19">
            <a:extLst>
              <a:ext uri="{FF2B5EF4-FFF2-40B4-BE49-F238E27FC236}">
                <a16:creationId xmlns:a16="http://schemas.microsoft.com/office/drawing/2014/main" id="{0C905D3F-9FB2-46BB-9885-91886DC5C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2680" y="881149"/>
            <a:ext cx="4039615" cy="4896196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446F087F-1A55-45AF-8F0D-C6F7B5C95592}"/>
              </a:ext>
            </a:extLst>
          </p:cNvPr>
          <p:cNvSpPr txBox="1"/>
          <p:nvPr/>
        </p:nvSpPr>
        <p:spPr>
          <a:xfrm>
            <a:off x="6114672" y="1601357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</a:t>
            </a:r>
            <a:endParaRPr lang="zh-CN" altLang="en-US" sz="1050" kern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18630D3-9A57-4DF6-ADB2-478530FC068B}"/>
              </a:ext>
            </a:extLst>
          </p:cNvPr>
          <p:cNvSpPr txBox="1"/>
          <p:nvPr/>
        </p:nvSpPr>
        <p:spPr>
          <a:xfrm>
            <a:off x="6788264" y="1597082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2</a:t>
            </a:r>
            <a:endParaRPr lang="zh-CN" altLang="en-US" sz="1050" kern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05DEB4-0B99-4669-98AF-2F1A8EF840F7}"/>
              </a:ext>
            </a:extLst>
          </p:cNvPr>
          <p:cNvSpPr txBox="1"/>
          <p:nvPr/>
        </p:nvSpPr>
        <p:spPr>
          <a:xfrm>
            <a:off x="6116275" y="1741649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3</a:t>
            </a:r>
            <a:endParaRPr lang="zh-CN" altLang="en-US" sz="1050" kern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30D8F11-3A5F-4C01-A314-2B586BF74197}"/>
              </a:ext>
            </a:extLst>
          </p:cNvPr>
          <p:cNvSpPr txBox="1"/>
          <p:nvPr/>
        </p:nvSpPr>
        <p:spPr>
          <a:xfrm>
            <a:off x="6788264" y="1732895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4</a:t>
            </a:r>
            <a:endParaRPr lang="zh-CN" altLang="en-US" sz="1050" kern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D52F510-E296-446E-8C32-2B5B3D46C6EF}"/>
              </a:ext>
            </a:extLst>
          </p:cNvPr>
          <p:cNvSpPr txBox="1"/>
          <p:nvPr/>
        </p:nvSpPr>
        <p:spPr>
          <a:xfrm>
            <a:off x="6116275" y="1874247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5</a:t>
            </a:r>
            <a:endParaRPr lang="zh-CN" altLang="en-US" sz="1050" kern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AB35458-0FFE-473C-918E-8A4313E0349A}"/>
              </a:ext>
            </a:extLst>
          </p:cNvPr>
          <p:cNvSpPr txBox="1"/>
          <p:nvPr/>
        </p:nvSpPr>
        <p:spPr>
          <a:xfrm>
            <a:off x="6788264" y="1868708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6</a:t>
            </a:r>
            <a:endParaRPr lang="zh-CN" altLang="en-US" sz="1050" kern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F5B8A39-C29F-421F-9B9E-4FFE9F09D277}"/>
              </a:ext>
            </a:extLst>
          </p:cNvPr>
          <p:cNvSpPr txBox="1"/>
          <p:nvPr/>
        </p:nvSpPr>
        <p:spPr>
          <a:xfrm>
            <a:off x="6791663" y="2004521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8</a:t>
            </a:r>
            <a:endParaRPr lang="zh-CN" altLang="en-US" sz="1050" kern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3ED0C25-0F43-48BB-A3C3-627C6394201A}"/>
              </a:ext>
            </a:extLst>
          </p:cNvPr>
          <p:cNvSpPr txBox="1"/>
          <p:nvPr/>
        </p:nvSpPr>
        <p:spPr>
          <a:xfrm>
            <a:off x="6750594" y="2140334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10</a:t>
            </a:r>
            <a:endParaRPr lang="zh-CN" altLang="en-US" sz="1050" kern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47EC528-2A13-4F5F-B4FF-FF9EF8B3D847}"/>
              </a:ext>
            </a:extLst>
          </p:cNvPr>
          <p:cNvSpPr txBox="1"/>
          <p:nvPr/>
        </p:nvSpPr>
        <p:spPr>
          <a:xfrm>
            <a:off x="6750594" y="2276147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12</a:t>
            </a:r>
            <a:endParaRPr lang="zh-CN" altLang="en-US" sz="1050" kern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F5E82338-851F-40A1-8E2C-B79CACBE9B86}"/>
              </a:ext>
            </a:extLst>
          </p:cNvPr>
          <p:cNvSpPr txBox="1"/>
          <p:nvPr/>
        </p:nvSpPr>
        <p:spPr>
          <a:xfrm>
            <a:off x="6116275" y="2006845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7</a:t>
            </a:r>
            <a:endParaRPr lang="zh-CN" altLang="en-US" sz="1050" kern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D11BF81-844D-4C3C-A422-DE251378F34C}"/>
              </a:ext>
            </a:extLst>
          </p:cNvPr>
          <p:cNvSpPr txBox="1"/>
          <p:nvPr/>
        </p:nvSpPr>
        <p:spPr>
          <a:xfrm>
            <a:off x="6116275" y="2139443"/>
            <a:ext cx="2600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9</a:t>
            </a:r>
            <a:endParaRPr lang="zh-CN" altLang="en-US" sz="1050" kern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896EEE51-9061-4C63-86AF-1F5F61E9A2F2}"/>
              </a:ext>
            </a:extLst>
          </p:cNvPr>
          <p:cNvSpPr txBox="1"/>
          <p:nvPr/>
        </p:nvSpPr>
        <p:spPr>
          <a:xfrm>
            <a:off x="6078605" y="2272041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11</a:t>
            </a:r>
            <a:endParaRPr lang="zh-CN" altLang="en-US" sz="1050" kern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65049E1-3042-44C3-9AF2-B7BA37B5916A}"/>
              </a:ext>
            </a:extLst>
          </p:cNvPr>
          <p:cNvSpPr/>
          <p:nvPr/>
        </p:nvSpPr>
        <p:spPr>
          <a:xfrm>
            <a:off x="6132583" y="1485443"/>
            <a:ext cx="915689" cy="12729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3F765D2-33E7-4BA9-A869-75AFA1CCEDD9}"/>
              </a:ext>
            </a:extLst>
          </p:cNvPr>
          <p:cNvSpPr txBox="1"/>
          <p:nvPr/>
        </p:nvSpPr>
        <p:spPr>
          <a:xfrm>
            <a:off x="5815878" y="2775816"/>
            <a:ext cx="154680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200"/>
              <a:t>CN_CAN</a:t>
            </a:r>
            <a:endParaRPr lang="zh-CN" altLang="en-US" sz="1200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0AC999E8-390C-4145-95ED-2093DF045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340" y="1498907"/>
            <a:ext cx="532456" cy="1259485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40608471-0498-470D-875F-D809760FEF7F}"/>
              </a:ext>
            </a:extLst>
          </p:cNvPr>
          <p:cNvSpPr txBox="1"/>
          <p:nvPr/>
        </p:nvSpPr>
        <p:spPr>
          <a:xfrm>
            <a:off x="6085389" y="2404642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13</a:t>
            </a:r>
            <a:endParaRPr lang="zh-CN" altLang="en-US" sz="1050" kern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BB5DB90D-3E6C-4676-9D7F-91690D90BFB0}"/>
              </a:ext>
            </a:extLst>
          </p:cNvPr>
          <p:cNvSpPr txBox="1"/>
          <p:nvPr/>
        </p:nvSpPr>
        <p:spPr>
          <a:xfrm>
            <a:off x="6753993" y="2411959"/>
            <a:ext cx="3353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kern="0"/>
              <a:t>14</a:t>
            </a:r>
            <a:endParaRPr lang="zh-CN" altLang="en-US" sz="1050" kern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BDAF3384-BD70-4D78-AC3F-3DB51B00EF63}"/>
              </a:ext>
            </a:extLst>
          </p:cNvPr>
          <p:cNvSpPr/>
          <p:nvPr/>
        </p:nvSpPr>
        <p:spPr>
          <a:xfrm>
            <a:off x="10142157" y="4809149"/>
            <a:ext cx="438449" cy="8487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50116BC2-6629-44EE-824B-97F1D8C82388}"/>
              </a:ext>
            </a:extLst>
          </p:cNvPr>
          <p:cNvCxnSpPr>
            <a:cxnSpLocks/>
            <a:stCxn id="39" idx="1"/>
            <a:endCxn id="33" idx="3"/>
          </p:cNvCxnSpPr>
          <p:nvPr/>
        </p:nvCxnSpPr>
        <p:spPr>
          <a:xfrm flipH="1" flipV="1">
            <a:off x="7048272" y="2121918"/>
            <a:ext cx="3093885" cy="3111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146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后面板板卡（通用）</a:t>
            </a:r>
            <a:endParaRPr lang="zh-CN" altLang="en-US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39B80C-0752-496A-B865-1E1DB2C5E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800"/>
              <a:t>功能需求</a:t>
            </a:r>
            <a:endParaRPr lang="en-US" altLang="zh-CN" sz="1800"/>
          </a:p>
          <a:p>
            <a:r>
              <a:rPr lang="zh-CN" altLang="en-US" sz="1800"/>
              <a:t>信号定义</a:t>
            </a:r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/>
          </a:p>
          <a:p>
            <a:endParaRPr lang="en-US" altLang="zh-CN" sz="1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3443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后面板板卡（通用）</a:t>
            </a:r>
            <a:r>
              <a:rPr lang="en-US" altLang="zh-CN" sz="2800"/>
              <a:t>—</a:t>
            </a:r>
            <a:r>
              <a:rPr lang="zh-CN" altLang="en-US" sz="2800"/>
              <a:t>功能需求</a:t>
            </a:r>
            <a:endParaRPr lang="zh-CN" altLang="en-US" sz="28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4679E606-0E10-4BA7-9045-394426246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731" y="822960"/>
            <a:ext cx="5239697" cy="5354003"/>
          </a:xfrm>
        </p:spPr>
        <p:txBody>
          <a:bodyPr>
            <a:normAutofit/>
          </a:bodyPr>
          <a:lstStyle/>
          <a:p>
            <a:pPr marL="342900" indent="-342900">
              <a:spcBef>
                <a:spcPts val="500"/>
              </a:spcBef>
              <a:buFont typeface="+mj-lt"/>
              <a:buAutoNum type="arabicPeriod"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总体描述。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该板卡无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MCU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，仅安装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LED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、香蕉头和接插件，通过线使对应的信号相接。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CAN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接口采用</a:t>
            </a: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2+4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，总共</a:t>
            </a: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6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对，一进一出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总共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6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对，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TCAN1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、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TCAN2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、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CAN1---CAN4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CAN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均成对出现，上进下出，在板卡上直连。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CAN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使用</a:t>
            </a: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DB9</a:t>
            </a:r>
            <a:r>
              <a:rPr kumimoji="0" lang="zh-CN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模块，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PIN7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为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CANH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PIN2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为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CANL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。</a:t>
            </a:r>
            <a:endParaRPr kumimoji="0" lang="en-US" altLang="zh-CN" sz="10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功能板卡电源部分，采用双独立的</a:t>
            </a: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12V</a:t>
            </a: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电源输入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单路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12V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（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12V_I/C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），分为两路，上进下出，板卡上直连，采用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5A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线路设计。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12V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输入后，加装保险丝，给到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12V_I/C_T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和排线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12V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对应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PIN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口。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12V_I/C_T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口接出对应的指示灯。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程控电源反馈线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两个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PIN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脚直接接入，通过板卡接入</a:t>
            </a:r>
            <a:r>
              <a:rPr lang="zh-CN" altLang="en-US" sz="1000">
                <a:latin typeface="Arial"/>
                <a:ea typeface="宋体"/>
              </a:rPr>
              <a:t>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Debug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口设置。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Debug Selector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选择对应的卡槽功能卡，进行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debug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Debug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口和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ST-Link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进行连接，进行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Debug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。</a:t>
            </a: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en-US" altLang="zh-CN" sz="1400">
                <a:solidFill>
                  <a:prstClr val="black"/>
                </a:solidFill>
                <a:latin typeface="Arial"/>
                <a:ea typeface="宋体"/>
              </a:rPr>
              <a:t>Reserve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预留</a:t>
            </a:r>
            <a:r>
              <a:rPr lang="en-US" altLang="zh-CN" sz="1000">
                <a:solidFill>
                  <a:prstClr val="black"/>
                </a:solidFill>
                <a:latin typeface="Arial"/>
                <a:ea typeface="宋体"/>
              </a:rPr>
              <a:t>10PIN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用于接入机箱（</a:t>
            </a: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是否和每个板卡进行连接？</a:t>
            </a:r>
            <a:r>
              <a:rPr lang="zh-CN" altLang="en-US" sz="1000">
                <a:solidFill>
                  <a:prstClr val="black"/>
                </a:solidFill>
                <a:latin typeface="Arial"/>
                <a:ea typeface="宋体"/>
              </a:rPr>
              <a:t>）</a:t>
            </a:r>
            <a:r>
              <a:rPr lang="zh-CN" altLang="en-US" sz="1000">
                <a:latin typeface="Arial"/>
                <a:ea typeface="宋体"/>
              </a:rPr>
              <a:t>。</a:t>
            </a:r>
            <a:endParaRPr lang="en-US" altLang="zh-CN" sz="1000">
              <a:latin typeface="Arial"/>
              <a:ea typeface="宋体"/>
            </a:endParaRPr>
          </a:p>
          <a:p>
            <a:pPr marL="288000" indent="-288000">
              <a:spcBef>
                <a:spcPts val="500"/>
              </a:spcBef>
              <a:buFont typeface="+mj-lt"/>
              <a:buAutoNum type="arabicPeriod"/>
              <a:defRPr/>
            </a:pPr>
            <a:r>
              <a:rPr lang="zh-CN" altLang="en-US" sz="1400">
                <a:solidFill>
                  <a:prstClr val="black"/>
                </a:solidFill>
                <a:latin typeface="Arial"/>
                <a:ea typeface="宋体"/>
              </a:rPr>
              <a:t>风扇开关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宋体"/>
                <a:cs typeface="+mn-cs"/>
              </a:rPr>
              <a:t>。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r>
              <a:rPr lang="zh-CN" altLang="en-US" sz="1000">
                <a:solidFill>
                  <a:srgbClr val="FF0000"/>
                </a:solidFill>
                <a:latin typeface="Arial"/>
                <a:ea typeface="宋体"/>
              </a:rPr>
              <a:t>是否预留风扇开关</a:t>
            </a:r>
            <a:r>
              <a:rPr lang="zh-CN" altLang="en-US" sz="1000">
                <a:latin typeface="Arial"/>
                <a:ea typeface="宋体"/>
              </a:rPr>
              <a:t>。</a:t>
            </a:r>
            <a:endParaRPr lang="en-US" altLang="zh-CN" sz="1000">
              <a:latin typeface="Arial"/>
              <a:ea typeface="宋体"/>
            </a:endParaRPr>
          </a:p>
          <a:p>
            <a:pPr marL="576000" lvl="1" indent="-288000">
              <a:buFont typeface="+mj-lt"/>
              <a:buAutoNum type="alphaLcPeriod"/>
              <a:defRPr/>
            </a:pPr>
            <a:endParaRPr lang="en-US" altLang="zh-CN" sz="1000">
              <a:solidFill>
                <a:prstClr val="black"/>
              </a:solidFill>
              <a:latin typeface="Arial"/>
              <a:ea typeface="宋体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BB6DA75-B75E-47E6-95E9-2EFD6C99E31D}"/>
              </a:ext>
            </a:extLst>
          </p:cNvPr>
          <p:cNvSpPr txBox="1"/>
          <p:nvPr/>
        </p:nvSpPr>
        <p:spPr>
          <a:xfrm>
            <a:off x="6238905" y="2367478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背面</a:t>
            </a:r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91398CB-1490-489B-9CAF-5F279D84538A}"/>
              </a:ext>
            </a:extLst>
          </p:cNvPr>
          <p:cNvSpPr txBox="1"/>
          <p:nvPr/>
        </p:nvSpPr>
        <p:spPr>
          <a:xfrm>
            <a:off x="6238905" y="926473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正面</a:t>
            </a:r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F9376C6-8020-41CC-8B4D-02B85EEF7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680" y="2513678"/>
            <a:ext cx="5857200" cy="11042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C8F94FE-6870-4D7E-B380-7FDC30901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905" y="1070024"/>
            <a:ext cx="5857200" cy="110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78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1259-E687-4B50-AAE8-D646D70C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/>
              <a:t>后面板板卡（通用）</a:t>
            </a:r>
            <a:r>
              <a:rPr lang="en-US" altLang="zh-CN" sz="2800"/>
              <a:t>—</a:t>
            </a:r>
            <a:r>
              <a:rPr lang="zh-CN" altLang="en-US" sz="2800"/>
              <a:t>信号定义</a:t>
            </a:r>
            <a:r>
              <a:rPr lang="en-US" altLang="zh-CN" sz="2800">
                <a:latin typeface="+mn-lt"/>
              </a:rPr>
              <a:t>1</a:t>
            </a:r>
            <a:endParaRPr lang="zh-CN" altLang="en-US" sz="2800" dirty="0">
              <a:latin typeface="+mn-lt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3EC19E-6962-4BA6-BDD0-FFC69619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07349-FE42-439F-B3C2-051F45ABB5D9}" type="datetime1">
              <a:rPr lang="zh-CN" altLang="en-US" smtClean="0"/>
              <a:t>2024/5/14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AC84F8-F014-4AC4-A228-979AA38D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9A004E8C-C2F0-4CA4-82AC-4FB7E692F36B}" type="slidenum">
              <a:rPr lang="zh-CN" altLang="en-US" smtClean="0"/>
              <a:t>9</a:t>
            </a:fld>
            <a:endParaRPr lang="zh-CN" altLang="en-US" dirty="0"/>
          </a:p>
        </p:txBody>
      </p:sp>
      <p:graphicFrame>
        <p:nvGraphicFramePr>
          <p:cNvPr id="14" name="表格 11">
            <a:extLst>
              <a:ext uri="{FF2B5EF4-FFF2-40B4-BE49-F238E27FC236}">
                <a16:creationId xmlns:a16="http://schemas.microsoft.com/office/drawing/2014/main" id="{02447351-6734-4207-B24A-EAB3D2BD0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706293"/>
              </p:ext>
            </p:extLst>
          </p:nvPr>
        </p:nvGraphicFramePr>
        <p:xfrm>
          <a:off x="294066" y="762000"/>
          <a:ext cx="5506390" cy="53340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88030">
                  <a:extLst>
                    <a:ext uri="{9D8B030D-6E8A-4147-A177-3AD203B41FA5}">
                      <a16:colId xmlns:a16="http://schemas.microsoft.com/office/drawing/2014/main" val="1577452049"/>
                    </a:ext>
                  </a:extLst>
                </a:gridCol>
                <a:gridCol w="1051104">
                  <a:extLst>
                    <a:ext uri="{9D8B030D-6E8A-4147-A177-3AD203B41FA5}">
                      <a16:colId xmlns:a16="http://schemas.microsoft.com/office/drawing/2014/main" val="3302748627"/>
                    </a:ext>
                  </a:extLst>
                </a:gridCol>
                <a:gridCol w="663256">
                  <a:extLst>
                    <a:ext uri="{9D8B030D-6E8A-4147-A177-3AD203B41FA5}">
                      <a16:colId xmlns:a16="http://schemas.microsoft.com/office/drawing/2014/main" val="2533041729"/>
                    </a:ext>
                  </a:extLst>
                </a:gridCol>
                <a:gridCol w="1620000">
                  <a:extLst>
                    <a:ext uri="{9D8B030D-6E8A-4147-A177-3AD203B41FA5}">
                      <a16:colId xmlns:a16="http://schemas.microsoft.com/office/drawing/2014/main" val="401827451"/>
                    </a:ext>
                  </a:extLst>
                </a:gridCol>
                <a:gridCol w="1584000">
                  <a:extLst>
                    <a:ext uri="{9D8B030D-6E8A-4147-A177-3AD203B41FA5}">
                      <a16:colId xmlns:a16="http://schemas.microsoft.com/office/drawing/2014/main" val="500591548"/>
                    </a:ext>
                  </a:extLst>
                </a:gridCol>
              </a:tblGrid>
              <a:tr h="19265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器件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PIN Nr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/>
                        <a:t>信号定义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648082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532789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345312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467118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TCAN2_L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8478653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CAN1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CAN1_H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944594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6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CAN1_L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543679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CAN2_H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089577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8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CAN2_L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6909937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CAN3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CAN3_H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56498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10</a:t>
                      </a: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CAN3_L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6642151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6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CAN4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CAN4_H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7672299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CAN4_L</a:t>
                      </a:r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CN" altLang="en-US" sz="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4741361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7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12V_I_VCC_IN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独立电源</a:t>
                      </a:r>
                      <a:r>
                        <a:rPr lang="en-US" altLang="zh-CN" sz="800"/>
                        <a:t>12V</a:t>
                      </a:r>
                      <a:r>
                        <a:rPr lang="zh-CN" altLang="en-US" sz="800"/>
                        <a:t>输入口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9674060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12V_I_GND_IN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4519214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8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12V_C_VCC_IN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非独立电源</a:t>
                      </a:r>
                      <a:r>
                        <a:rPr lang="en-US" altLang="zh-CN" sz="800"/>
                        <a:t>12V</a:t>
                      </a:r>
                      <a:r>
                        <a:rPr lang="zh-CN" altLang="en-US" sz="800"/>
                        <a:t>输入口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4068321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12V_C_GND_IN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1830705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9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12V_I_T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12V_I_VCC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独立电源</a:t>
                      </a:r>
                      <a:r>
                        <a:rPr lang="en-US" altLang="zh-CN" sz="800"/>
                        <a:t>12V</a:t>
                      </a:r>
                      <a:r>
                        <a:rPr lang="zh-CN" altLang="en-US" sz="800"/>
                        <a:t>（经过</a:t>
                      </a:r>
                      <a:r>
                        <a:rPr lang="en-US" altLang="zh-CN" sz="800"/>
                        <a:t>10A</a:t>
                      </a:r>
                      <a:r>
                        <a:rPr lang="zh-CN" altLang="en-US" sz="800"/>
                        <a:t>电流保险丝保护）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883366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908010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10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12V_C_T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12V_C_VCC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非独立电源</a:t>
                      </a:r>
                      <a:r>
                        <a:rPr lang="en-US" altLang="zh-CN" sz="800"/>
                        <a:t>12V</a:t>
                      </a:r>
                      <a:r>
                        <a:rPr lang="zh-CN" altLang="en-US" sz="800"/>
                        <a:t>（经过</a:t>
                      </a:r>
                      <a:r>
                        <a:rPr lang="en-US" altLang="zh-CN" sz="800"/>
                        <a:t>10A</a:t>
                      </a:r>
                      <a:r>
                        <a:rPr lang="zh-CN" altLang="en-US" sz="800"/>
                        <a:t>电流保险丝保护）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8447871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8005220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11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LED_12V_I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12V_I_VCC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独立电源</a:t>
                      </a:r>
                      <a:r>
                        <a:rPr lang="en-US" altLang="zh-CN" sz="800"/>
                        <a:t>12V</a:t>
                      </a:r>
                      <a:r>
                        <a:rPr lang="zh-CN" altLang="en-US" sz="800"/>
                        <a:t>（经过</a:t>
                      </a:r>
                      <a:r>
                        <a:rPr lang="en-US" altLang="zh-CN" sz="800"/>
                        <a:t>10A</a:t>
                      </a:r>
                      <a:r>
                        <a:rPr lang="zh-CN" altLang="en-US" sz="800"/>
                        <a:t>电流保险丝保护）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7611445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12V_I_GND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2216811"/>
                  </a:ext>
                </a:extLst>
              </a:tr>
              <a:tr h="19265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12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LED_12V_C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1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12V_C_VCC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800"/>
                        <a:t>非独立电源</a:t>
                      </a:r>
                      <a:r>
                        <a:rPr lang="en-US" altLang="zh-CN" sz="800"/>
                        <a:t>12V</a:t>
                      </a:r>
                      <a:r>
                        <a:rPr lang="zh-CN" altLang="en-US" sz="800"/>
                        <a:t>（经过</a:t>
                      </a:r>
                      <a:r>
                        <a:rPr lang="en-US" altLang="zh-CN" sz="800"/>
                        <a:t>10A</a:t>
                      </a:r>
                      <a:r>
                        <a:rPr lang="zh-CN" altLang="en-US" sz="800"/>
                        <a:t>电流保险丝保护）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4391693"/>
                  </a:ext>
                </a:extLst>
              </a:tr>
              <a:tr h="192657">
                <a:tc vMerge="1">
                  <a:txBody>
                    <a:bodyPr/>
                    <a:lstStyle/>
                    <a:p>
                      <a:pPr algn="ctr"/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/>
                        <a:t>2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/>
                        <a:t>12V_C_GND</a:t>
                      </a:r>
                      <a:endParaRPr lang="zh-CN" altLang="en-US" sz="8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551245"/>
                  </a:ext>
                </a:extLst>
              </a:tr>
            </a:tbl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CFC42D08-6546-4B34-AF1D-65C7EC29B89A}"/>
              </a:ext>
            </a:extLst>
          </p:cNvPr>
          <p:cNvSpPr txBox="1"/>
          <p:nvPr/>
        </p:nvSpPr>
        <p:spPr>
          <a:xfrm>
            <a:off x="6238905" y="2151578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背面</a:t>
            </a:r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BD66D64-FEF2-44C2-BCB7-57F09F2120FD}"/>
              </a:ext>
            </a:extLst>
          </p:cNvPr>
          <p:cNvSpPr txBox="1"/>
          <p:nvPr/>
        </p:nvSpPr>
        <p:spPr>
          <a:xfrm>
            <a:off x="6238905" y="710573"/>
            <a:ext cx="683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>
                <a:solidFill>
                  <a:prstClr val="black"/>
                </a:solidFill>
                <a:latin typeface="Arial"/>
                <a:ea typeface="宋体"/>
              </a:rPr>
              <a:t>正面</a:t>
            </a:r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47711A4-37E5-4BAE-9832-87D878471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680" y="2513678"/>
            <a:ext cx="5857200" cy="11042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767E26F-37FF-4B10-87C5-CDC8B6457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905" y="1070024"/>
            <a:ext cx="5857200" cy="110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8987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ne&quot;,&quot;Name&quot;:&quot;无&quot;,&quot;HeaderHeight&quot;:0.0,&quot;FooterHeight&quot;:0.0,&quot;SideMargin&quot;:0.0,&quot;TopMargin&quot;:0.0,&quot;BottomMargin&quot;:0.0,&quot;IntervalMargin&quot;:0.0,&quot;SettingType&quot;:&quot;System&quot;}"/>
</p:tagLst>
</file>

<file path=ppt/theme/theme1.xml><?xml version="1.0" encoding="utf-8"?>
<a:theme xmlns:a="http://schemas.openxmlformats.org/drawingml/2006/main" name="自定义设计方案">
  <a:themeElements>
    <a:clrScheme name="蓝色暖调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TigerTe">
      <a:majorFont>
        <a:latin typeface="Arial Rounded MT Bold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11522</TotalTime>
  <Words>4163</Words>
  <Application>Microsoft Office PowerPoint</Application>
  <PresentationFormat>宽屏</PresentationFormat>
  <Paragraphs>1269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等线</vt:lpstr>
      <vt:lpstr>宋体</vt:lpstr>
      <vt:lpstr>微软雅黑</vt:lpstr>
      <vt:lpstr>Arial</vt:lpstr>
      <vt:lpstr>Arial Rounded MT Bold</vt:lpstr>
      <vt:lpstr>Calibri</vt:lpstr>
      <vt:lpstr>Wingdings</vt:lpstr>
      <vt:lpstr>自定义设计方案</vt:lpstr>
      <vt:lpstr>标准化机箱板卡设计</vt:lpstr>
      <vt:lpstr>总体方案设计（补充立体示意图）</vt:lpstr>
      <vt:lpstr>前面板PCB设计(通用)</vt:lpstr>
      <vt:lpstr>前面板板卡(通用)——功能需求及信号定义</vt:lpstr>
      <vt:lpstr>前面板板卡(通用)——金手指定义</vt:lpstr>
      <vt:lpstr>前面板板卡(特定)——CAN通道</vt:lpstr>
      <vt:lpstr>后面板板卡（通用）</vt:lpstr>
      <vt:lpstr>后面板板卡（通用）—功能需求</vt:lpstr>
      <vt:lpstr>后面板板卡（通用）—信号定义1</vt:lpstr>
      <vt:lpstr>后面板板卡（通用）—信号定义2</vt:lpstr>
      <vt:lpstr>后面板板卡（通用）—信号定义3</vt:lpstr>
      <vt:lpstr>功能板卡（通用）</vt:lpstr>
      <vt:lpstr>功能板卡（通用）——板卡基础功能设计</vt:lpstr>
      <vt:lpstr>功能板卡（通用）——外观尺寸</vt:lpstr>
      <vt:lpstr>功能板卡（通用）——接口定义</vt:lpstr>
      <vt:lpstr>功能板卡（通用）——尺寸</vt:lpstr>
      <vt:lpstr>功能板卡——电源板卡</vt:lpstr>
      <vt:lpstr>电源板卡设计——总体需求及示意图</vt:lpstr>
      <vt:lpstr>电源板卡设计——功能设计</vt:lpstr>
      <vt:lpstr>电源板卡设计——基础功能块设计</vt:lpstr>
      <vt:lpstr>电源板卡设计——基础功能块设计</vt:lpstr>
      <vt:lpstr>电源板卡设计——KL30_1/2功能块</vt:lpstr>
      <vt:lpstr>电源板卡设计——KL30_1/2功能块/休眠电流采集方案1</vt:lpstr>
      <vt:lpstr>电源板卡设计——KL30_1/2功能块/休眠电流采集方案2（需讨论）</vt:lpstr>
      <vt:lpstr>电源板卡设计——KL15功能块</vt:lpstr>
      <vt:lpstr>电源板卡设计——接口设计/丝印设计</vt:lpstr>
      <vt:lpstr>电源板卡设计——尺寸</vt:lpstr>
    </vt:vector>
  </TitlesOfParts>
  <Company>smvic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上海机动车检测认证技术研究中心有限公司 第一届第四次董事会</dc:title>
  <dc:creator>李晓芳</dc:creator>
  <cp:lastModifiedBy>Jason Luo</cp:lastModifiedBy>
  <cp:revision>1987</cp:revision>
  <cp:lastPrinted>2021-03-05T05:11:37Z</cp:lastPrinted>
  <dcterms:created xsi:type="dcterms:W3CDTF">2017-07-17T03:59:00Z</dcterms:created>
  <dcterms:modified xsi:type="dcterms:W3CDTF">2024-05-14T05:44:03Z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